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9" r:id="rId1"/>
    <p:sldMasterId id="2147483719" r:id="rId2"/>
    <p:sldMasterId id="2147483789" r:id="rId3"/>
    <p:sldMasterId id="2147483803" r:id="rId4"/>
    <p:sldMasterId id="2147483817" r:id="rId5"/>
    <p:sldMasterId id="2147483831" r:id="rId6"/>
  </p:sldMasterIdLst>
  <p:notesMasterIdLst>
    <p:notesMasterId r:id="rId59"/>
  </p:notesMasterIdLst>
  <p:sldIdLst>
    <p:sldId id="256" r:id="rId7"/>
    <p:sldId id="370" r:id="rId8"/>
    <p:sldId id="371" r:id="rId9"/>
    <p:sldId id="302" r:id="rId10"/>
    <p:sldId id="257" r:id="rId11"/>
    <p:sldId id="307" r:id="rId12"/>
    <p:sldId id="303" r:id="rId13"/>
    <p:sldId id="357" r:id="rId14"/>
    <p:sldId id="260" r:id="rId15"/>
    <p:sldId id="304" r:id="rId16"/>
    <p:sldId id="367" r:id="rId17"/>
    <p:sldId id="264" r:id="rId18"/>
    <p:sldId id="316" r:id="rId19"/>
    <p:sldId id="317" r:id="rId20"/>
    <p:sldId id="308" r:id="rId21"/>
    <p:sldId id="309" r:id="rId22"/>
    <p:sldId id="313" r:id="rId23"/>
    <p:sldId id="312" r:id="rId24"/>
    <p:sldId id="314" r:id="rId25"/>
    <p:sldId id="315" r:id="rId26"/>
    <p:sldId id="297" r:id="rId27"/>
    <p:sldId id="372" r:id="rId28"/>
    <p:sldId id="261" r:id="rId29"/>
    <p:sldId id="319" r:id="rId30"/>
    <p:sldId id="324" r:id="rId31"/>
    <p:sldId id="320" r:id="rId32"/>
    <p:sldId id="373" r:id="rId33"/>
    <p:sldId id="321" r:id="rId34"/>
    <p:sldId id="266" r:id="rId35"/>
    <p:sldId id="374" r:id="rId36"/>
    <p:sldId id="375" r:id="rId37"/>
    <p:sldId id="274" r:id="rId38"/>
    <p:sldId id="275" r:id="rId39"/>
    <p:sldId id="326" r:id="rId40"/>
    <p:sldId id="277" r:id="rId41"/>
    <p:sldId id="329" r:id="rId42"/>
    <p:sldId id="334" r:id="rId43"/>
    <p:sldId id="337" r:id="rId44"/>
    <p:sldId id="336" r:id="rId45"/>
    <p:sldId id="339" r:id="rId46"/>
    <p:sldId id="340" r:id="rId47"/>
    <p:sldId id="338" r:id="rId48"/>
    <p:sldId id="342" r:id="rId49"/>
    <p:sldId id="343" r:id="rId50"/>
    <p:sldId id="368" r:id="rId51"/>
    <p:sldId id="369" r:id="rId52"/>
    <p:sldId id="282" r:id="rId53"/>
    <p:sldId id="344" r:id="rId54"/>
    <p:sldId id="283" r:id="rId55"/>
    <p:sldId id="376" r:id="rId56"/>
    <p:sldId id="284" r:id="rId57"/>
    <p:sldId id="286" r:id="rId58"/>
  </p:sldIdLst>
  <p:sldSz cx="9144000" cy="6858000" type="screen4x3"/>
  <p:notesSz cx="6858000" cy="9144000"/>
  <p:embeddedFontLst>
    <p:embeddedFont>
      <p:font typeface="Calibri" panose="020F0502020204030204" pitchFamily="34" charset="0"/>
      <p:regular r:id="rId60"/>
      <p:bold r:id="rId61"/>
      <p:italic r:id="rId62"/>
      <p:boldItalic r:id="rId63"/>
    </p:embeddedFont>
    <p:embeddedFont>
      <p:font typeface="Cambria" panose="02040503050406030204" pitchFamily="18" charset="0"/>
      <p:regular r:id="rId64"/>
      <p:bold r:id="rId65"/>
      <p:italic r:id="rId66"/>
      <p:boldItalic r:id="rId67"/>
    </p:embeddedFont>
    <p:embeddedFont>
      <p:font typeface="Cambria Math" panose="02040503050406030204" pitchFamily="18" charset="0"/>
      <p:regular r:id="rId68"/>
    </p:embeddedFont>
    <p:embeddedFont>
      <p:font typeface="Constantia" panose="02030602050306030303" pitchFamily="18" charset="0"/>
      <p:regular r:id="rId69"/>
      <p:bold r:id="rId70"/>
      <p:italic r:id="rId71"/>
      <p:boldItalic r:id="rId72"/>
    </p:embeddedFont>
    <p:embeddedFont>
      <p:font typeface="Garamond" panose="02020404030301010803" pitchFamily="18" charset="0"/>
      <p:regular r:id="rId73"/>
      <p:bold r:id="rId74"/>
      <p:italic r:id="rId75"/>
    </p:embeddedFont>
    <p:embeddedFont>
      <p:font typeface="Georgia" panose="02040502050405020303" pitchFamily="18" charset="0"/>
      <p:regular r:id="rId76"/>
      <p:bold r:id="rId77"/>
      <p:italic r:id="rId78"/>
      <p:boldItalic r:id="rId79"/>
    </p:embeddedFont>
    <p:embeddedFont>
      <p:font typeface="Wingdings 2" panose="05020102010507070707" pitchFamily="18" charset="2"/>
      <p:regular r:id="rId80"/>
    </p:embeddedFont>
  </p:embeddedFontLst>
  <p:defaultTextStyle>
    <a:defPPr>
      <a:defRPr lang="en-US"/>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461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44" autoAdjust="0"/>
    <p:restoredTop sz="94690" autoAdjust="0"/>
  </p:normalViewPr>
  <p:slideViewPr>
    <p:cSldViewPr>
      <p:cViewPr varScale="1">
        <p:scale>
          <a:sx n="56" d="100"/>
          <a:sy n="56" d="100"/>
        </p:scale>
        <p:origin x="1664" y="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tableStyles" Target="tableStyle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Master" Target="slideMasters/slideMaster5.xml"/><Relationship Id="rId61" Type="http://schemas.openxmlformats.org/officeDocument/2006/relationships/font" Target="fonts/font2.fntdata"/><Relationship Id="rId82"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13.fntdata"/><Relationship Id="rId80" Type="http://schemas.openxmlformats.org/officeDocument/2006/relationships/font" Target="fonts/font21.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font" Target="fonts/font17.fntdata"/><Relationship Id="rId7" Type="http://schemas.openxmlformats.org/officeDocument/2006/relationships/slide" Target="slides/slide1.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kumimoji="0"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kumimoji="0" sz="1200">
                <a:latin typeface="+mn-lt"/>
                <a:ea typeface="+mn-ea"/>
                <a:cs typeface="+mn-cs"/>
              </a:defRPr>
            </a:lvl1pPr>
          </a:lstStyle>
          <a:p>
            <a:pPr>
              <a:defRPr/>
            </a:pPr>
            <a:fld id="{A55BBBF4-E4A6-4053-9E7F-F64721B9B7EB}" type="datetimeFigureOut">
              <a:rPr lang="en-US"/>
              <a:pPr>
                <a:defRPr/>
              </a:pPr>
              <a:t>4/6/2023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kumimoji="0"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kumimoji="0" sz="1200">
                <a:latin typeface="+mn-lt"/>
                <a:ea typeface="+mn-ea"/>
                <a:cs typeface="+mn-cs"/>
              </a:defRPr>
            </a:lvl1pPr>
          </a:lstStyle>
          <a:p>
            <a:pPr>
              <a:defRPr/>
            </a:pPr>
            <a:fld id="{5F8BA1CB-9C92-4721-B93D-F09B2B9D53FF}" type="slidenum">
              <a:rPr lang="en-US"/>
              <a:pPr>
                <a:defRPr/>
              </a:pPr>
              <a:t>‹#›</a:t>
            </a:fld>
            <a:endParaRPr lang="en-US"/>
          </a:p>
        </p:txBody>
      </p:sp>
    </p:spTree>
    <p:extLst>
      <p:ext uri="{BB962C8B-B14F-4D97-AF65-F5344CB8AC3E}">
        <p14:creationId xmlns:p14="http://schemas.microsoft.com/office/powerpoint/2010/main" val="286772913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TW" i="1"/>
          </a:p>
        </p:txBody>
      </p:sp>
      <p:sp>
        <p:nvSpPr>
          <p:cNvPr id="5325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DCCFBB4-21C0-4339-BDAB-A5DFA92BD49A}" type="slidenum">
              <a:rPr lang="en-US">
                <a:cs typeface="Arial" charset="0"/>
              </a:rPr>
              <a:pPr fontAlgn="base">
                <a:spcBef>
                  <a:spcPct val="0"/>
                </a:spcBef>
                <a:spcAft>
                  <a:spcPct val="0"/>
                </a:spcAft>
                <a:defRPr/>
              </a:pPr>
              <a:t>35</a:t>
            </a:fld>
            <a:endParaRPr lang="en-US">
              <a:cs typeface="Arial" charset="0"/>
            </a:endParaRPr>
          </a:p>
        </p:txBody>
      </p:sp>
    </p:spTree>
    <p:extLst>
      <p:ext uri="{BB962C8B-B14F-4D97-AF65-F5344CB8AC3E}">
        <p14:creationId xmlns:p14="http://schemas.microsoft.com/office/powerpoint/2010/main" val="1753415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TW" i="1"/>
          </a:p>
        </p:txBody>
      </p:sp>
      <p:sp>
        <p:nvSpPr>
          <p:cNvPr id="6041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6E85A76-52B0-4D59-AAA3-DA199674B751}" type="slidenum">
              <a:rPr lang="en-US">
                <a:cs typeface="Arial" charset="0"/>
              </a:rPr>
              <a:pPr fontAlgn="base">
                <a:spcBef>
                  <a:spcPct val="0"/>
                </a:spcBef>
                <a:spcAft>
                  <a:spcPct val="0"/>
                </a:spcAft>
                <a:defRPr/>
              </a:pPr>
              <a:t>39</a:t>
            </a:fld>
            <a:endParaRPr lang="en-US">
              <a:cs typeface="Arial" charset="0"/>
            </a:endParaRPr>
          </a:p>
        </p:txBody>
      </p:sp>
    </p:spTree>
    <p:extLst>
      <p:ext uri="{BB962C8B-B14F-4D97-AF65-F5344CB8AC3E}">
        <p14:creationId xmlns:p14="http://schemas.microsoft.com/office/powerpoint/2010/main" val="1114045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9" name="Title 8"/>
          <p:cNvSpPr>
            <a:spLocks noGrp="1"/>
          </p:cNvSpPr>
          <p:nvPr>
            <p:ph type="ctrTitle"/>
          </p:nvPr>
        </p:nvSpPr>
        <p:spPr>
          <a:xfrm>
            <a:off x="609600" y="2590800"/>
            <a:ext cx="7851648" cy="2667000"/>
          </a:xfrm>
          <a:ln>
            <a:noFill/>
          </a:ln>
        </p:spPr>
        <p:txBody>
          <a:bodyPr tIns="0" rIns="18288" anchor="t">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4800" b="0">
                <a:ln>
                  <a:noFill/>
                </a:ln>
                <a:solidFill>
                  <a:srgbClr val="7030A0"/>
                </a:solidFill>
                <a:effectLst/>
                <a:latin typeface="+mj-lt"/>
                <a:ea typeface="+mj-ea"/>
                <a:cs typeface="+mj-cs"/>
              </a:defRPr>
            </a:lvl1pPr>
          </a:lstStyle>
          <a:p>
            <a:r>
              <a:rPr lang="zh-TW" altLang="en-US"/>
              <a:t>按一下以編輯母片標題樣式</a:t>
            </a:r>
            <a:endParaRPr lang="en-US" dirty="0"/>
          </a:p>
        </p:txBody>
      </p:sp>
      <p:sp>
        <p:nvSpPr>
          <p:cNvPr id="17" name="Subtitle 16"/>
          <p:cNvSpPr>
            <a:spLocks noGrp="1"/>
          </p:cNvSpPr>
          <p:nvPr>
            <p:ph type="subTitle" idx="1"/>
          </p:nvPr>
        </p:nvSpPr>
        <p:spPr>
          <a:xfrm>
            <a:off x="609600" y="1524000"/>
            <a:ext cx="7854696" cy="762000"/>
          </a:xfrm>
        </p:spPr>
        <p:txBody>
          <a:bodyPr lIns="0" rIns="18288"/>
          <a:lstStyle>
            <a:lvl1pPr marL="0" marR="45720" indent="0" algn="r">
              <a:buNone/>
              <a:defRPr sz="3600" b="1">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a:t>按一下以編輯母片副標題樣式</a:t>
            </a:r>
            <a:endParaRPr lang="en-US" dirty="0"/>
          </a:p>
        </p:txBody>
      </p:sp>
      <p:sp>
        <p:nvSpPr>
          <p:cNvPr id="4" name="Date Placeholder 29"/>
          <p:cNvSpPr>
            <a:spLocks noGrp="1"/>
          </p:cNvSpPr>
          <p:nvPr>
            <p:ph type="dt" sz="half" idx="10"/>
          </p:nvPr>
        </p:nvSpPr>
        <p:spPr/>
        <p:txBody>
          <a:bodyPr/>
          <a:lstStyle>
            <a:lvl1pPr>
              <a:defRPr/>
            </a:lvl1pPr>
          </a:lstStyle>
          <a:p>
            <a:pPr>
              <a:defRPr/>
            </a:pPr>
            <a:fld id="{495122FE-D486-4518-A53F-E3143C22D9D4}" type="datetime1">
              <a:rPr lang="en-US" altLang="zh-TW" smtClean="0"/>
              <a:pPr>
                <a:defRPr/>
              </a:pPr>
              <a:t>4/6/2023</a:t>
            </a:fld>
            <a:endParaRPr lang="en-US"/>
          </a:p>
        </p:txBody>
      </p:sp>
      <p:sp>
        <p:nvSpPr>
          <p:cNvPr id="5" name="Footer Placeholder 18"/>
          <p:cNvSpPr>
            <a:spLocks noGrp="1"/>
          </p:cNvSpPr>
          <p:nvPr>
            <p:ph type="ftr" sz="quarter" idx="11"/>
          </p:nvPr>
        </p:nvSpPr>
        <p:spPr/>
        <p:txBody>
          <a:bodyPr/>
          <a:lstStyle>
            <a:lvl1pPr>
              <a:defRPr/>
            </a:lvl1pPr>
          </a:lstStyle>
          <a:p>
            <a:pPr>
              <a:defRPr/>
            </a:pPr>
            <a:endParaRPr lang="en-US"/>
          </a:p>
        </p:txBody>
      </p:sp>
      <p:sp>
        <p:nvSpPr>
          <p:cNvPr id="6" name="Slide Number Placeholder 26"/>
          <p:cNvSpPr>
            <a:spLocks noGrp="1"/>
          </p:cNvSpPr>
          <p:nvPr>
            <p:ph type="sldNum" sz="quarter" idx="12"/>
          </p:nvPr>
        </p:nvSpPr>
        <p:spPr>
          <a:xfrm>
            <a:off x="8229600" y="6416675"/>
            <a:ext cx="762000" cy="365125"/>
          </a:xfrm>
        </p:spPr>
        <p:txBody>
          <a:bodyPr/>
          <a:lstStyle>
            <a:lvl1pPr>
              <a:defRPr>
                <a:latin typeface="+mj-lt"/>
              </a:defRPr>
            </a:lvl1pPr>
          </a:lstStyle>
          <a:p>
            <a:pPr>
              <a:defRPr/>
            </a:pPr>
            <a:fld id="{DF3787D2-9022-4A44-8827-117AD5DEEFBA}" type="slidenum">
              <a:rPr lang="en-US" smtClean="0"/>
              <a:pPr>
                <a:defRPr/>
              </a:pPr>
              <a:t>‹#›</a:t>
            </a:fld>
            <a:endParaRPr lang="en-US"/>
          </a:p>
        </p:txBody>
      </p:sp>
      <p:sp>
        <p:nvSpPr>
          <p:cNvPr id="7" name="矩形 6"/>
          <p:cNvSpPr/>
          <p:nvPr/>
        </p:nvSpPr>
        <p:spPr>
          <a:xfrm>
            <a:off x="5715000" y="395998"/>
            <a:ext cx="2699778" cy="400110"/>
          </a:xfrm>
          <a:prstGeom prst="rect">
            <a:avLst/>
          </a:prstGeom>
        </p:spPr>
        <p:txBody>
          <a:bodyPr wrap="none">
            <a:spAutoFit/>
          </a:bodyPr>
          <a:lstStyle/>
          <a:p>
            <a:r>
              <a:rPr lang="en-US" altLang="zh-TW" sz="2000" b="0" i="1" dirty="0">
                <a:solidFill>
                  <a:schemeClr val="accent1">
                    <a:lumMod val="50000"/>
                  </a:schemeClr>
                </a:solidFill>
                <a:latin typeface="Georgia" pitchFamily="18" charset="0"/>
                <a:ea typeface="新細明體" charset="-120"/>
              </a:rPr>
              <a:t>Discrete Mathematics</a:t>
            </a:r>
            <a:endParaRPr lang="zh-TW" altLang="en-US" sz="2000" b="0" i="1" dirty="0">
              <a:solidFill>
                <a:schemeClr val="accent1">
                  <a:lumMod val="50000"/>
                </a:schemeClr>
              </a:solidFill>
              <a:latin typeface="Georgia" pitchFamily="18" charset="0"/>
            </a:endParaRPr>
          </a:p>
        </p:txBody>
      </p:sp>
    </p:spTree>
    <p:extLst>
      <p:ext uri="{BB962C8B-B14F-4D97-AF65-F5344CB8AC3E}">
        <p14:creationId xmlns:p14="http://schemas.microsoft.com/office/powerpoint/2010/main" val="4000000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9"/>
          <p:cNvSpPr>
            <a:spLocks noGrp="1"/>
          </p:cNvSpPr>
          <p:nvPr>
            <p:ph type="dt" sz="half" idx="10"/>
          </p:nvPr>
        </p:nvSpPr>
        <p:spPr/>
        <p:txBody>
          <a:bodyPr/>
          <a:lstStyle>
            <a:lvl1pPr>
              <a:defRPr/>
            </a:lvl1pPr>
          </a:lstStyle>
          <a:p>
            <a:pPr>
              <a:defRPr/>
            </a:pPr>
            <a:fld id="{E149380F-1222-4BD7-8C27-D3F66E1DCB20}" type="datetime1">
              <a:rPr lang="en-US" altLang="zh-TW" smtClean="0"/>
              <a:pPr>
                <a:defRPr/>
              </a:pPr>
              <a:t>4/6/2023</a:t>
            </a:fld>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DF3787D2-9022-4A44-8827-117AD5DEEFBA}" type="slidenum">
              <a:rPr lang="en-US" smtClean="0"/>
              <a:pPr>
                <a:defRPr/>
              </a:pPr>
              <a:t>‹#›</a:t>
            </a:fld>
            <a:endParaRPr lang="en-US"/>
          </a:p>
        </p:txBody>
      </p:sp>
    </p:spTree>
    <p:extLst>
      <p:ext uri="{BB962C8B-B14F-4D97-AF65-F5344CB8AC3E}">
        <p14:creationId xmlns:p14="http://schemas.microsoft.com/office/powerpoint/2010/main" val="2848165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9"/>
          <p:cNvSpPr>
            <a:spLocks noGrp="1"/>
          </p:cNvSpPr>
          <p:nvPr>
            <p:ph type="dt" sz="half" idx="10"/>
          </p:nvPr>
        </p:nvSpPr>
        <p:spPr/>
        <p:txBody>
          <a:bodyPr/>
          <a:lstStyle>
            <a:lvl1pPr>
              <a:defRPr/>
            </a:lvl1pPr>
          </a:lstStyle>
          <a:p>
            <a:pPr>
              <a:defRPr/>
            </a:pPr>
            <a:fld id="{E0C49B4D-E76C-42C3-8A94-60BA9ECFB5A6}" type="datetime1">
              <a:rPr lang="en-US" altLang="zh-TW" smtClean="0"/>
              <a:pPr>
                <a:defRPr/>
              </a:pPr>
              <a:t>4/6/2023</a:t>
            </a:fld>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DF3787D2-9022-4A44-8827-117AD5DEEFBA}" type="slidenum">
              <a:rPr lang="en-US" smtClean="0"/>
              <a:pPr>
                <a:defRPr/>
              </a:pPr>
              <a:t>‹#›</a:t>
            </a:fld>
            <a:endParaRPr lang="en-US"/>
          </a:p>
        </p:txBody>
      </p:sp>
    </p:spTree>
    <p:extLst>
      <p:ext uri="{BB962C8B-B14F-4D97-AF65-F5344CB8AC3E}">
        <p14:creationId xmlns:p14="http://schemas.microsoft.com/office/powerpoint/2010/main" val="3649046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7" name="Picture 6" descr="SD-PanelTitle-GrommetsCombine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4" name="Date Placeholder 3"/>
          <p:cNvSpPr>
            <a:spLocks noGrp="1"/>
          </p:cNvSpPr>
          <p:nvPr>
            <p:ph type="dt" sz="half" idx="10"/>
          </p:nvPr>
        </p:nvSpPr>
        <p:spPr>
          <a:xfrm>
            <a:off x="6065417" y="5054602"/>
            <a:ext cx="673276" cy="279400"/>
          </a:xfrm>
        </p:spPr>
        <p:txBody>
          <a:bodyPr/>
          <a:lstStyle/>
          <a:p>
            <a:pPr>
              <a:defRPr/>
            </a:pPr>
            <a:fld id="{495122FE-D486-4518-A53F-E3143C22D9D4}" type="datetime1">
              <a:rPr lang="en-US" altLang="zh-TW" smtClean="0"/>
              <a:pPr>
                <a:defRPr/>
              </a:pPr>
              <a:t>4/6/2023</a:t>
            </a:fld>
            <a:endParaRPr lang="en-US"/>
          </a:p>
        </p:txBody>
      </p:sp>
      <p:sp>
        <p:nvSpPr>
          <p:cNvPr id="5" name="Footer Placeholder 4"/>
          <p:cNvSpPr>
            <a:spLocks noGrp="1"/>
          </p:cNvSpPr>
          <p:nvPr>
            <p:ph type="ftr" sz="quarter" idx="11"/>
          </p:nvPr>
        </p:nvSpPr>
        <p:spPr>
          <a:xfrm>
            <a:off x="1921934" y="5054602"/>
            <a:ext cx="4064860" cy="279400"/>
          </a:xfrm>
        </p:spPr>
        <p:txBody>
          <a:bodyPr/>
          <a:lstStyle/>
          <a:p>
            <a:pPr>
              <a:defRPr/>
            </a:pPr>
            <a:endParaRPr lang="en-US"/>
          </a:p>
        </p:txBody>
      </p:sp>
      <p:sp>
        <p:nvSpPr>
          <p:cNvPr id="6" name="Slide Number Placeholder 5"/>
          <p:cNvSpPr>
            <a:spLocks noGrp="1"/>
          </p:cNvSpPr>
          <p:nvPr>
            <p:ph type="sldNum" sz="quarter" idx="12"/>
          </p:nvPr>
        </p:nvSpPr>
        <p:spPr>
          <a:xfrm>
            <a:off x="6817317" y="5054602"/>
            <a:ext cx="413483" cy="279400"/>
          </a:xfrm>
        </p:spPr>
        <p:txBody>
          <a:bodyPr/>
          <a:lstStyle/>
          <a:p>
            <a:pPr>
              <a:defRPr/>
            </a:pPr>
            <a:fld id="{DF3787D2-9022-4A44-8827-117AD5DEEFBA}" type="slidenum">
              <a:rPr lang="en-US" smtClean="0"/>
              <a:pPr>
                <a:defRPr/>
              </a:pPr>
              <a:t>‹#›</a:t>
            </a:fld>
            <a:endParaRPr lang="en-US"/>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9" name="矩形 8"/>
          <p:cNvSpPr/>
          <p:nvPr userDrawn="1"/>
        </p:nvSpPr>
        <p:spPr>
          <a:xfrm>
            <a:off x="5715000" y="457200"/>
            <a:ext cx="2699778" cy="400110"/>
          </a:xfrm>
          <a:prstGeom prst="rect">
            <a:avLst/>
          </a:prstGeom>
        </p:spPr>
        <p:txBody>
          <a:bodyPr wrap="none">
            <a:spAutoFit/>
          </a:bodyPr>
          <a:lstStyle>
            <a:defPPr>
              <a:defRPr lang="en-US"/>
            </a:defPPr>
            <a:lvl1pPr algn="l" rtl="0" fontAlgn="base">
              <a:spcBef>
                <a:spcPct val="0"/>
              </a:spcBef>
              <a:spcAft>
                <a:spcPct val="0"/>
              </a:spcAft>
              <a:defRPr kumimoji="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pitchFamily="34" charset="0"/>
                <a:ea typeface="新細明體" pitchFamily="18" charset="-120"/>
                <a:cs typeface="+mn-cs"/>
              </a:defRPr>
            </a:lvl5pPr>
            <a:lvl6pPr marL="2286000" algn="l" defTabSz="914400" rtl="0" eaLnBrk="1" latinLnBrk="0" hangingPunct="1">
              <a:defRPr kumimoji="1" kern="1200">
                <a:solidFill>
                  <a:schemeClr val="tx1"/>
                </a:solidFill>
                <a:latin typeface="Arial" pitchFamily="34" charset="0"/>
                <a:ea typeface="新細明體" pitchFamily="18" charset="-120"/>
                <a:cs typeface="+mn-cs"/>
              </a:defRPr>
            </a:lvl6pPr>
            <a:lvl7pPr marL="2743200" algn="l" defTabSz="914400" rtl="0" eaLnBrk="1" latinLnBrk="0" hangingPunct="1">
              <a:defRPr kumimoji="1" kern="1200">
                <a:solidFill>
                  <a:schemeClr val="tx1"/>
                </a:solidFill>
                <a:latin typeface="Arial" pitchFamily="34" charset="0"/>
                <a:ea typeface="新細明體" pitchFamily="18" charset="-120"/>
                <a:cs typeface="+mn-cs"/>
              </a:defRPr>
            </a:lvl7pPr>
            <a:lvl8pPr marL="3200400" algn="l" defTabSz="914400" rtl="0" eaLnBrk="1" latinLnBrk="0" hangingPunct="1">
              <a:defRPr kumimoji="1" kern="1200">
                <a:solidFill>
                  <a:schemeClr val="tx1"/>
                </a:solidFill>
                <a:latin typeface="Arial" pitchFamily="34" charset="0"/>
                <a:ea typeface="新細明體" pitchFamily="18" charset="-120"/>
                <a:cs typeface="+mn-cs"/>
              </a:defRPr>
            </a:lvl8pPr>
            <a:lvl9pPr marL="3657600" algn="l" defTabSz="914400" rtl="0" eaLnBrk="1" latinLnBrk="0" hangingPunct="1">
              <a:defRPr kumimoji="1" kern="1200">
                <a:solidFill>
                  <a:schemeClr val="tx1"/>
                </a:solidFill>
                <a:latin typeface="Arial" pitchFamily="34" charset="0"/>
                <a:ea typeface="新細明體" pitchFamily="18" charset="-120"/>
                <a:cs typeface="+mn-cs"/>
              </a:defRPr>
            </a:lvl9pPr>
          </a:lstStyle>
          <a:p>
            <a:r>
              <a:rPr lang="en-US" altLang="zh-TW" sz="2000" b="0" i="1" dirty="0">
                <a:solidFill>
                  <a:schemeClr val="accent1">
                    <a:lumMod val="50000"/>
                  </a:schemeClr>
                </a:solidFill>
                <a:latin typeface="Georgia" pitchFamily="18" charset="0"/>
                <a:ea typeface="新細明體" charset="-120"/>
              </a:rPr>
              <a:t>Discrete Mathematics</a:t>
            </a:r>
            <a:endParaRPr lang="zh-TW" altLang="en-US" sz="2000" b="0" i="1" dirty="0">
              <a:solidFill>
                <a:schemeClr val="accent1">
                  <a:lumMod val="50000"/>
                </a:schemeClr>
              </a:solidFill>
              <a:latin typeface="Georgia" pitchFamily="18" charset="0"/>
            </a:endParaRPr>
          </a:p>
        </p:txBody>
      </p:sp>
    </p:spTree>
    <p:extLst>
      <p:ext uri="{BB962C8B-B14F-4D97-AF65-F5344CB8AC3E}">
        <p14:creationId xmlns:p14="http://schemas.microsoft.com/office/powerpoint/2010/main" val="818865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cxnSp>
        <p:nvCxnSpPr>
          <p:cNvPr id="7" name="Straight Connector 6"/>
          <p:cNvCxnSpPr/>
          <p:nvPr/>
        </p:nvCxnSpPr>
        <p:spPr>
          <a:xfrm>
            <a:off x="1278466" y="2354670"/>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fld id="{4192EF7B-5389-4B62-9532-032400B01344}" type="datetime1">
              <a:rPr lang="en-US" altLang="zh-TW" smtClean="0"/>
              <a:pPr>
                <a:defRPr/>
              </a:pPr>
              <a:t>4/6/2023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F3787D2-9022-4A44-8827-117AD5DEEFBA}" type="slidenum">
              <a:rPr lang="en-US" smtClean="0"/>
              <a:pPr>
                <a:defRPr/>
              </a:pPr>
              <a:t>‹#›</a:t>
            </a:fld>
            <a:endParaRPr lang="en-US"/>
          </a:p>
        </p:txBody>
      </p:sp>
    </p:spTree>
    <p:extLst>
      <p:ext uri="{BB962C8B-B14F-4D97-AF65-F5344CB8AC3E}">
        <p14:creationId xmlns:p14="http://schemas.microsoft.com/office/powerpoint/2010/main" val="21557624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pPr>
              <a:defRPr/>
            </a:pPr>
            <a:fld id="{1FB1C2C1-1F4D-4B7C-821F-593F4D5C38AA}" type="datetime1">
              <a:rPr lang="en-US" altLang="zh-TW" smtClean="0"/>
              <a:pPr>
                <a:defRPr/>
              </a:pPr>
              <a:t>4/6/2023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F3787D2-9022-4A44-8827-117AD5DEEFBA}" type="slidenum">
              <a:rPr lang="en-US" smtClean="0"/>
              <a:pPr>
                <a:defRPr/>
              </a:pPr>
              <a:t>‹#›</a:t>
            </a:fld>
            <a:endParaRPr lang="en-US"/>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93260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179576" y="2487168"/>
            <a:ext cx="3337560" cy="3447288"/>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fld id="{71E54A57-A4D4-42F6-BE07-BF618C95C949}" type="datetime1">
              <a:rPr lang="en-US" altLang="zh-TW" smtClean="0"/>
              <a:pPr>
                <a:defRPr/>
              </a:pPr>
              <a:t>4/6/2023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F3787D2-9022-4A44-8827-117AD5DEEFBA}" type="slidenum">
              <a:rPr lang="en-US" smtClean="0"/>
              <a:pPr>
                <a:defRPr/>
              </a:pPr>
              <a:t>‹#›</a:t>
            </a:fld>
            <a:endParaRPr lang="en-US"/>
          </a:p>
        </p:txBody>
      </p:sp>
    </p:spTree>
    <p:extLst>
      <p:ext uri="{BB962C8B-B14F-4D97-AF65-F5344CB8AC3E}">
        <p14:creationId xmlns:p14="http://schemas.microsoft.com/office/powerpoint/2010/main" val="666556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176868" y="3243262"/>
            <a:ext cx="3337560" cy="2706624"/>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41832" y="3243262"/>
            <a:ext cx="3337560" cy="2706624"/>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fld id="{1AA7CB6F-98B9-4E74-9390-45C9DF42987E}" type="datetime1">
              <a:rPr lang="en-US" altLang="zh-TW" smtClean="0"/>
              <a:pPr>
                <a:defRPr/>
              </a:pPr>
              <a:t>4/6/2023</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DF3787D2-9022-4A44-8827-117AD5DEEFBA}" type="slidenum">
              <a:rPr lang="en-US" smtClean="0"/>
              <a:pPr>
                <a:defRPr/>
              </a:pPr>
              <a:t>‹#›</a:t>
            </a:fld>
            <a:endParaRPr lang="en-U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959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fld id="{5FB009CC-04DD-4CFF-8899-EC113ACCD651}" type="datetime1">
              <a:rPr lang="en-US" altLang="zh-TW" smtClean="0"/>
              <a:pPr>
                <a:defRPr/>
              </a:pPr>
              <a:t>4/6/2023</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DF3787D2-9022-4A44-8827-117AD5DEEFBA}" type="slidenum">
              <a:rPr lang="en-US" smtClean="0"/>
              <a:pPr>
                <a:defRPr/>
              </a:pPr>
              <a:t>‹#›</a:t>
            </a:fld>
            <a:endParaRPr lang="en-US"/>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80519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8E300FA-520D-418D-8E57-02704231E3C7}" type="datetime1">
              <a:rPr lang="en-US" altLang="zh-TW" smtClean="0"/>
              <a:pPr>
                <a:defRPr/>
              </a:pPr>
              <a:t>4/6/2023</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DF3787D2-9022-4A44-8827-117AD5DEEFBA}" type="slidenum">
              <a:rPr lang="en-US" smtClean="0"/>
              <a:pPr>
                <a:defRPr/>
              </a:pPr>
              <a:t>‹#›</a:t>
            </a:fld>
            <a:endParaRPr lang="en-US"/>
          </a:p>
        </p:txBody>
      </p:sp>
    </p:spTree>
    <p:extLst>
      <p:ext uri="{BB962C8B-B14F-4D97-AF65-F5344CB8AC3E}">
        <p14:creationId xmlns:p14="http://schemas.microsoft.com/office/powerpoint/2010/main" val="39891886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pPr>
              <a:defRPr/>
            </a:pPr>
            <a:fld id="{828985A6-C295-488B-84EC-3628CD84BC51}" type="datetime1">
              <a:rPr lang="en-US" altLang="zh-TW" smtClean="0"/>
              <a:pPr>
                <a:defRPr/>
              </a:pPr>
              <a:t>4/6/2023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F3787D2-9022-4A44-8827-117AD5DEEFBA}" type="slidenum">
              <a:rPr lang="en-US" smtClean="0"/>
              <a:pPr>
                <a:defRPr/>
              </a:pPr>
              <a:t>‹#›</a:t>
            </a:fld>
            <a:endParaRPr lang="en-U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6437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86800" cy="990600"/>
          </a:xfrm>
        </p:spPr>
        <p:txBody>
          <a:bodyPr anchor="ctr"/>
          <a:lstStyle>
            <a:lvl1pPr algn="ctr">
              <a:defRPr sz="3600">
                <a:solidFill>
                  <a:srgbClr val="04617B"/>
                </a:solidFill>
              </a:defRPr>
            </a:lvl1pPr>
          </a:lstStyle>
          <a:p>
            <a:r>
              <a:rPr lang="zh-TW" altLang="en-US" dirty="0"/>
              <a:t>按一下以編輯母片標題樣式</a:t>
            </a:r>
            <a:endParaRPr lang="en-US" dirty="0"/>
          </a:p>
        </p:txBody>
      </p:sp>
      <p:sp>
        <p:nvSpPr>
          <p:cNvPr id="3" name="Content Placeholder 2"/>
          <p:cNvSpPr>
            <a:spLocks noGrp="1"/>
          </p:cNvSpPr>
          <p:nvPr>
            <p:ph idx="1"/>
          </p:nvPr>
        </p:nvSpPr>
        <p:spPr>
          <a:xfrm>
            <a:off x="228600" y="1295400"/>
            <a:ext cx="8686800" cy="5029201"/>
          </a:xfrm>
        </p:spPr>
        <p:txBody>
          <a:bodyPr/>
          <a:lstStyle>
            <a:lvl1pPr>
              <a:spcBef>
                <a:spcPts val="300"/>
              </a:spcBef>
              <a:spcAft>
                <a:spcPts val="300"/>
              </a:spcAft>
              <a:defRPr sz="2400">
                <a:latin typeface="Times New Roman" pitchFamily="18" charset="0"/>
                <a:cs typeface="Times New Roman" pitchFamily="18" charset="0"/>
              </a:defRPr>
            </a:lvl1pPr>
            <a:lvl2pPr>
              <a:spcBef>
                <a:spcPts val="300"/>
              </a:spcBef>
              <a:spcAft>
                <a:spcPts val="300"/>
              </a:spcAft>
              <a:defRPr sz="2200">
                <a:latin typeface="Times New Roman" pitchFamily="18" charset="0"/>
                <a:cs typeface="Times New Roman" pitchFamily="18" charset="0"/>
              </a:defRPr>
            </a:lvl2pPr>
            <a:lvl3pPr>
              <a:spcBef>
                <a:spcPts val="300"/>
              </a:spcBef>
              <a:spcAft>
                <a:spcPts val="300"/>
              </a:spcAft>
              <a:defRPr sz="2000">
                <a:latin typeface="Times New Roman" pitchFamily="18" charset="0"/>
                <a:cs typeface="Times New Roman" pitchFamily="18" charset="0"/>
              </a:defRPr>
            </a:lvl3pPr>
            <a:lvl4pPr>
              <a:spcBef>
                <a:spcPts val="300"/>
              </a:spcBef>
              <a:spcAft>
                <a:spcPts val="300"/>
              </a:spcAft>
              <a:defRPr sz="2000">
                <a:latin typeface="Times New Roman" pitchFamily="18" charset="0"/>
                <a:cs typeface="Times New Roman" pitchFamily="18" charset="0"/>
              </a:defRPr>
            </a:lvl4pPr>
            <a:lvl5pPr>
              <a:spcBef>
                <a:spcPts val="200"/>
              </a:spcBef>
              <a:spcAft>
                <a:spcPts val="200"/>
              </a:spcAft>
              <a:defRPr sz="2000">
                <a:latin typeface="Times New Roman" pitchFamily="18" charset="0"/>
                <a:cs typeface="Times New Roman" pitchFamily="18" charset="0"/>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9"/>
          <p:cNvSpPr>
            <a:spLocks noGrp="1"/>
          </p:cNvSpPr>
          <p:nvPr>
            <p:ph type="dt" sz="half" idx="10"/>
          </p:nvPr>
        </p:nvSpPr>
        <p:spPr/>
        <p:txBody>
          <a:bodyPr/>
          <a:lstStyle>
            <a:lvl1pPr>
              <a:defRPr/>
            </a:lvl1pPr>
          </a:lstStyle>
          <a:p>
            <a:pPr>
              <a:defRPr/>
            </a:pPr>
            <a:fld id="{4192EF7B-5389-4B62-9532-032400B01344}" type="datetime1">
              <a:rPr lang="en-US" altLang="zh-TW" smtClean="0"/>
              <a:pPr>
                <a:defRPr/>
              </a:pPr>
              <a:t>4/6/2023</a:t>
            </a:fld>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a:xfrm>
            <a:off x="8229600" y="6416675"/>
            <a:ext cx="762000" cy="365125"/>
          </a:xfrm>
        </p:spPr>
        <p:txBody>
          <a:bodyPr/>
          <a:lstStyle>
            <a:lvl1pPr>
              <a:defRPr>
                <a:latin typeface="+mj-lt"/>
              </a:defRPr>
            </a:lvl1pPr>
          </a:lstStyle>
          <a:p>
            <a:pPr>
              <a:defRPr/>
            </a:pPr>
            <a:fld id="{DF3787D2-9022-4A44-8827-117AD5DEEFBA}" type="slidenum">
              <a:rPr lang="en-US" smtClean="0"/>
              <a:pPr>
                <a:defRPr/>
              </a:pPr>
              <a:t>‹#›</a:t>
            </a:fld>
            <a:endParaRPr lang="en-US"/>
          </a:p>
        </p:txBody>
      </p:sp>
    </p:spTree>
    <p:extLst>
      <p:ext uri="{BB962C8B-B14F-4D97-AF65-F5344CB8AC3E}">
        <p14:creationId xmlns:p14="http://schemas.microsoft.com/office/powerpoint/2010/main" val="33413914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zh-TW" altLang="en-US"/>
              <a:t>按一下以編輯母片標題樣式</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pPr>
              <a:defRPr/>
            </a:pPr>
            <a:fld id="{685D31C2-EA34-439A-99F1-4A8A6C7B6E59}" type="datetime1">
              <a:rPr lang="en-US" altLang="zh-TW" smtClean="0"/>
              <a:pPr>
                <a:defRPr/>
              </a:pPr>
              <a:t>4/6/2023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F3787D2-9022-4A44-8827-117AD5DEEFBA}" type="slidenum">
              <a:rPr lang="en-US" smtClean="0"/>
              <a:pPr>
                <a:defRPr/>
              </a:pPr>
              <a:t>‹#›</a:t>
            </a:fld>
            <a:endParaRPr lang="en-US"/>
          </a:p>
        </p:txBody>
      </p:sp>
    </p:spTree>
    <p:extLst>
      <p:ext uri="{BB962C8B-B14F-4D97-AF65-F5344CB8AC3E}">
        <p14:creationId xmlns:p14="http://schemas.microsoft.com/office/powerpoint/2010/main" val="34326963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pPr>
              <a:defRPr/>
            </a:pPr>
            <a:fld id="{BF6858E4-9665-4461-B23E-E376A6E545C1}" type="datetime1">
              <a:rPr lang="en-US" altLang="zh-TW" smtClean="0"/>
              <a:pPr>
                <a:defRPr/>
              </a:pPr>
              <a:t>4/6/2023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F3787D2-9022-4A44-8827-117AD5DEEFBA}" type="slidenum">
              <a:rPr lang="en-US" smtClean="0"/>
              <a:pPr>
                <a:defRPr/>
              </a:pPr>
              <a:t>‹#›</a:t>
            </a:fld>
            <a:endParaRPr lang="en-US"/>
          </a:p>
        </p:txBody>
      </p:sp>
    </p:spTree>
    <p:extLst>
      <p:ext uri="{BB962C8B-B14F-4D97-AF65-F5344CB8AC3E}">
        <p14:creationId xmlns:p14="http://schemas.microsoft.com/office/powerpoint/2010/main" val="3290685427"/>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pPr>
              <a:defRPr/>
            </a:pPr>
            <a:fld id="{BF6858E4-9665-4461-B23E-E376A6E545C1}" type="datetime1">
              <a:rPr lang="en-US" altLang="zh-TW" smtClean="0"/>
              <a:pPr>
                <a:defRPr/>
              </a:pPr>
              <a:t>4/6/2023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F3787D2-9022-4A44-8827-117AD5DEEFBA}" type="slidenum">
              <a:rPr lang="en-US" smtClean="0"/>
              <a:pPr>
                <a:defRPr/>
              </a:pPr>
              <a:t>‹#›</a:t>
            </a:fld>
            <a:endParaRPr lang="en-U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449475"/>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pPr>
              <a:defRPr/>
            </a:pPr>
            <a:fld id="{BF6858E4-9665-4461-B23E-E376A6E545C1}" type="datetime1">
              <a:rPr lang="en-US" altLang="zh-TW" smtClean="0"/>
              <a:pPr>
                <a:defRPr/>
              </a:pPr>
              <a:t>4/6/2023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F3787D2-9022-4A44-8827-117AD5DEEFBA}" type="slidenum">
              <a:rPr lang="en-US" smtClean="0"/>
              <a:pPr>
                <a:defRPr/>
              </a:pPr>
              <a:t>‹#›</a:t>
            </a:fld>
            <a:endParaRPr lang="en-US"/>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1458941"/>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pPr>
              <a:defRPr/>
            </a:pPr>
            <a:fld id="{BF6858E4-9665-4461-B23E-E376A6E545C1}" type="datetime1">
              <a:rPr lang="en-US" altLang="zh-TW" smtClean="0"/>
              <a:pPr>
                <a:defRPr/>
              </a:pPr>
              <a:t>4/6/2023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F3787D2-9022-4A44-8827-117AD5DEEFBA}" type="slidenum">
              <a:rPr lang="en-US" smtClean="0"/>
              <a:pPr>
                <a:defRPr/>
              </a:pPr>
              <a:t>‹#›</a:t>
            </a:fld>
            <a:endParaRPr lang="en-US"/>
          </a:p>
        </p:txBody>
      </p:sp>
    </p:spTree>
    <p:extLst>
      <p:ext uri="{BB962C8B-B14F-4D97-AF65-F5344CB8AC3E}">
        <p14:creationId xmlns:p14="http://schemas.microsoft.com/office/powerpoint/2010/main" val="584160234"/>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4"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pPr>
              <a:defRPr/>
            </a:pPr>
            <a:fld id="{BF6858E4-9665-4461-B23E-E376A6E545C1}" type="datetime1">
              <a:rPr lang="en-US" altLang="zh-TW" smtClean="0"/>
              <a:pPr>
                <a:defRPr/>
              </a:pPr>
              <a:t>4/6/2023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F3787D2-9022-4A44-8827-117AD5DEEFBA}" type="slidenum">
              <a:rPr lang="en-US" smtClean="0"/>
              <a:pPr>
                <a:defRPr/>
              </a:pPr>
              <a:t>‹#›</a:t>
            </a:fld>
            <a:endParaRPr lang="en-U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8128184"/>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zh-TW" altLang="en-US"/>
              <a:t>按一下以編輯母片標題樣式</a:t>
            </a:r>
            <a:endParaRPr lang="en-US" dirty="0"/>
          </a:p>
        </p:txBody>
      </p:sp>
      <p:sp>
        <p:nvSpPr>
          <p:cNvPr id="11"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pPr>
              <a:defRPr/>
            </a:pPr>
            <a:fld id="{BF6858E4-9665-4461-B23E-E376A6E545C1}" type="datetime1">
              <a:rPr lang="en-US" altLang="zh-TW" smtClean="0"/>
              <a:pPr>
                <a:defRPr/>
              </a:pPr>
              <a:t>4/6/2023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F3787D2-9022-4A44-8827-117AD5DEEFBA}" type="slidenum">
              <a:rPr lang="en-US" smtClean="0"/>
              <a:pPr>
                <a:defRPr/>
              </a:pPr>
              <a:t>‹#›</a:t>
            </a:fld>
            <a:endParaRPr lang="en-U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4882294"/>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fld id="{E149380F-1222-4BD7-8C27-D3F66E1DCB20}" type="datetime1">
              <a:rPr lang="en-US" altLang="zh-TW" smtClean="0"/>
              <a:pPr>
                <a:defRPr/>
              </a:pPr>
              <a:t>4/6/2023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F3787D2-9022-4A44-8827-117AD5DEEFBA}" type="slidenum">
              <a:rPr lang="en-US" smtClean="0"/>
              <a:pPr>
                <a:defRPr/>
              </a:pPr>
              <a:t>‹#›</a:t>
            </a:fld>
            <a:endParaRPr lang="en-U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61265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fld id="{E0C49B4D-E76C-42C3-8A94-60BA9ECFB5A6}" type="datetime1">
              <a:rPr lang="en-US" altLang="zh-TW" smtClean="0"/>
              <a:pPr>
                <a:defRPr/>
              </a:pPr>
              <a:t>4/6/2023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F3787D2-9022-4A44-8827-117AD5DEEFBA}" type="slidenum">
              <a:rPr lang="en-US" smtClean="0"/>
              <a:pPr>
                <a:defRPr/>
              </a:pPr>
              <a:t>‹#›</a:t>
            </a:fld>
            <a:endParaRPr lang="en-U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83256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3600" b="0">
                <a:solidFill>
                  <a:srgbClr val="04617B"/>
                </a:solidFill>
                <a:latin typeface="+mj-lt"/>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457200" y="1295400"/>
            <a:ext cx="8229600" cy="52578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文字方塊 6"/>
          <p:cNvSpPr txBox="1"/>
          <p:nvPr userDrawn="1"/>
        </p:nvSpPr>
        <p:spPr>
          <a:xfrm>
            <a:off x="8750944" y="6474023"/>
            <a:ext cx="393056" cy="307777"/>
          </a:xfrm>
          <a:prstGeom prst="rect">
            <a:avLst/>
          </a:prstGeom>
          <a:noFill/>
        </p:spPr>
        <p:txBody>
          <a:bodyPr wrap="none" rtlCol="0">
            <a:spAutoFit/>
          </a:bodyPr>
          <a:lstStyle/>
          <a:p>
            <a:pPr fontAlgn="auto">
              <a:spcBef>
                <a:spcPts val="0"/>
              </a:spcBef>
              <a:spcAft>
                <a:spcPts val="0"/>
              </a:spcAft>
            </a:pPr>
            <a:fld id="{EFDC33AE-F22F-415D-9D36-05FD6492E268}" type="slidenum">
              <a:rPr kumimoji="0" lang="zh-TW" altLang="en-US" sz="140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pPr fontAlgn="auto">
                <a:spcBef>
                  <a:spcPts val="0"/>
                </a:spcBef>
                <a:spcAft>
                  <a:spcPts val="0"/>
                </a:spcAft>
              </a:pPr>
              <a:t>‹#›</a:t>
            </a:fld>
            <a:endParaRPr kumimoji="0" lang="zh-TW" altLang="en-US" sz="1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402647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TW" altLang="en-US"/>
              <a:t>按一下以編輯母片標題樣式</a:t>
            </a:r>
            <a:endParaRPr lang="en-US"/>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TW" altLang="en-US"/>
              <a:t>按一下以編輯母片文字樣式</a:t>
            </a:r>
          </a:p>
        </p:txBody>
      </p:sp>
      <p:sp>
        <p:nvSpPr>
          <p:cNvPr id="4" name="Date Placeholder 3"/>
          <p:cNvSpPr>
            <a:spLocks noGrp="1"/>
          </p:cNvSpPr>
          <p:nvPr>
            <p:ph type="dt" sz="half" idx="10"/>
          </p:nvPr>
        </p:nvSpPr>
        <p:spPr/>
        <p:txBody>
          <a:bodyPr/>
          <a:lstStyle>
            <a:lvl1pPr>
              <a:defRPr/>
            </a:lvl1pPr>
          </a:lstStyle>
          <a:p>
            <a:pPr>
              <a:defRPr/>
            </a:pPr>
            <a:fld id="{1FB1C2C1-1F4D-4B7C-821F-593F4D5C38AA}" type="datetime1">
              <a:rPr lang="en-US" altLang="zh-TW" smtClean="0"/>
              <a:pPr>
                <a:defRPr/>
              </a:pPr>
              <a:t>4/6/2023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F3787D2-9022-4A44-8827-117AD5DEEFBA}" type="slidenum">
              <a:rPr lang="en-US" smtClean="0"/>
              <a:pPr>
                <a:defRPr/>
              </a:pPr>
              <a:t>‹#›</a:t>
            </a:fld>
            <a:endParaRPr lang="en-US"/>
          </a:p>
        </p:txBody>
      </p:sp>
    </p:spTree>
    <p:extLst>
      <p:ext uri="{BB962C8B-B14F-4D97-AF65-F5344CB8AC3E}">
        <p14:creationId xmlns:p14="http://schemas.microsoft.com/office/powerpoint/2010/main" val="39782135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3600" b="0">
                <a:solidFill>
                  <a:srgbClr val="04617B"/>
                </a:solidFill>
                <a:latin typeface="+mj-lt"/>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457200" y="1295400"/>
            <a:ext cx="8229600" cy="23622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
          <p:cNvSpPr>
            <a:spLocks noGrp="1"/>
          </p:cNvSpPr>
          <p:nvPr>
            <p:ph idx="13"/>
          </p:nvPr>
        </p:nvSpPr>
        <p:spPr>
          <a:xfrm>
            <a:off x="457200" y="3810000"/>
            <a:ext cx="8229600" cy="23622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Jump Link"/>
          <p:cNvSpPr>
            <a:spLocks noGrp="1"/>
          </p:cNvSpPr>
          <p:nvPr>
            <p:ph type="body" sz="quarter" idx="14" hasCustomPrompt="1"/>
          </p:nvPr>
        </p:nvSpPr>
        <p:spPr>
          <a:xfrm>
            <a:off x="3465576" y="6553200"/>
            <a:ext cx="2212848" cy="100584"/>
          </a:xfrm>
          <a:prstGeom prst="rect">
            <a:avLst/>
          </a:prstGeom>
        </p:spPr>
        <p:txBody>
          <a:bodyPr lIns="0" tIns="0" rIns="0" bIns="0"/>
          <a:lstStyle>
            <a:lvl1pPr marL="0" indent="0" algn="ctr">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dirty="0"/>
              <a:t>Add “Access the text alternative for slide images.”</a:t>
            </a:r>
          </a:p>
        </p:txBody>
      </p:sp>
      <p:sp>
        <p:nvSpPr>
          <p:cNvPr id="13" name="Photo Credit"/>
          <p:cNvSpPr>
            <a:spLocks noGrp="1"/>
          </p:cNvSpPr>
          <p:nvPr>
            <p:ph type="body" sz="quarter" idx="15" hasCustomPrompt="1"/>
          </p:nvPr>
        </p:nvSpPr>
        <p:spPr>
          <a:xfrm>
            <a:off x="6473952" y="6705599"/>
            <a:ext cx="2670048" cy="155448"/>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8" name="文字方塊 7"/>
          <p:cNvSpPr txBox="1"/>
          <p:nvPr userDrawn="1"/>
        </p:nvSpPr>
        <p:spPr>
          <a:xfrm>
            <a:off x="8750944" y="6474023"/>
            <a:ext cx="393056" cy="307777"/>
          </a:xfrm>
          <a:prstGeom prst="rect">
            <a:avLst/>
          </a:prstGeom>
          <a:noFill/>
        </p:spPr>
        <p:txBody>
          <a:bodyPr wrap="none" rtlCol="0">
            <a:spAutoFit/>
          </a:bodyPr>
          <a:lstStyle/>
          <a:p>
            <a:pPr fontAlgn="auto">
              <a:spcBef>
                <a:spcPts val="0"/>
              </a:spcBef>
              <a:spcAft>
                <a:spcPts val="0"/>
              </a:spcAft>
            </a:pPr>
            <a:fld id="{EFDC33AE-F22F-415D-9D36-05FD6492E268}" type="slidenum">
              <a:rPr kumimoji="0" lang="zh-TW" altLang="en-US" sz="140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pPr fontAlgn="auto">
                <a:spcBef>
                  <a:spcPts val="0"/>
                </a:spcBef>
                <a:spcAft>
                  <a:spcPts val="0"/>
                </a:spcAft>
              </a:pPr>
              <a:t>‹#›</a:t>
            </a:fld>
            <a:endParaRPr kumimoji="0" lang="zh-TW" altLang="en-US" sz="1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9753455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3600" b="0">
                <a:solidFill>
                  <a:srgbClr val="04617B"/>
                </a:solidFill>
                <a:latin typeface="+mj-lt"/>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457200" y="1295400"/>
            <a:ext cx="8229600" cy="15240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
          <p:cNvSpPr>
            <a:spLocks noGrp="1"/>
          </p:cNvSpPr>
          <p:nvPr>
            <p:ph idx="13"/>
          </p:nvPr>
        </p:nvSpPr>
        <p:spPr>
          <a:xfrm>
            <a:off x="457200" y="3048000"/>
            <a:ext cx="8229600" cy="16002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4800600"/>
            <a:ext cx="8229600" cy="16002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Jump Link"/>
          <p:cNvSpPr>
            <a:spLocks noGrp="1"/>
          </p:cNvSpPr>
          <p:nvPr>
            <p:ph type="body" sz="quarter" idx="15" hasCustomPrompt="1"/>
          </p:nvPr>
        </p:nvSpPr>
        <p:spPr>
          <a:xfrm>
            <a:off x="3465576" y="6553200"/>
            <a:ext cx="2212848" cy="100584"/>
          </a:xfrm>
          <a:prstGeom prst="rect">
            <a:avLst/>
          </a:prstGeom>
        </p:spPr>
        <p:txBody>
          <a:bodyPr lIns="0" tIns="0" rIns="0" bIns="0"/>
          <a:lstStyle>
            <a:lvl1pPr marL="0" indent="0" algn="ctr">
              <a:buNone/>
              <a:defRPr sz="800"/>
            </a:lvl1pPr>
            <a:lvl2pPr>
              <a:defRPr sz="800"/>
            </a:lvl2pPr>
            <a:lvl3pPr>
              <a:defRPr sz="800"/>
            </a:lvl3pPr>
            <a:lvl4pPr>
              <a:defRPr sz="800"/>
            </a:lvl4pPr>
            <a:lvl5pPr>
              <a:defRPr sz="800"/>
            </a:lvl5pPr>
          </a:lstStyle>
          <a:p>
            <a:pPr lvl="0"/>
            <a:r>
              <a:rPr lang="en-US" dirty="0"/>
              <a:t>Add “Access the text alternative for slide images.”</a:t>
            </a:r>
          </a:p>
        </p:txBody>
      </p:sp>
      <p:sp>
        <p:nvSpPr>
          <p:cNvPr id="14" name="Photo Credit"/>
          <p:cNvSpPr>
            <a:spLocks noGrp="1"/>
          </p:cNvSpPr>
          <p:nvPr>
            <p:ph type="body" sz="quarter" idx="16" hasCustomPrompt="1"/>
          </p:nvPr>
        </p:nvSpPr>
        <p:spPr>
          <a:xfrm>
            <a:off x="6473952" y="6705600"/>
            <a:ext cx="2670048" cy="155448"/>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defRPr>
            </a:lvl1pPr>
            <a:lvl2pPr>
              <a:defRPr sz="800"/>
            </a:lvl2pPr>
            <a:lvl3pPr>
              <a:defRPr sz="800"/>
            </a:lvl3pPr>
            <a:lvl4pPr>
              <a:defRPr sz="800"/>
            </a:lvl4pPr>
            <a:lvl5pPr>
              <a:defRPr sz="800"/>
            </a:lvl5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8" name="文字方塊 7"/>
          <p:cNvSpPr txBox="1"/>
          <p:nvPr userDrawn="1"/>
        </p:nvSpPr>
        <p:spPr>
          <a:xfrm>
            <a:off x="8750944" y="6474023"/>
            <a:ext cx="393056" cy="307777"/>
          </a:xfrm>
          <a:prstGeom prst="rect">
            <a:avLst/>
          </a:prstGeom>
          <a:noFill/>
        </p:spPr>
        <p:txBody>
          <a:bodyPr wrap="none" rtlCol="0">
            <a:spAutoFit/>
          </a:bodyPr>
          <a:lstStyle/>
          <a:p>
            <a:pPr fontAlgn="auto">
              <a:spcBef>
                <a:spcPts val="0"/>
              </a:spcBef>
              <a:spcAft>
                <a:spcPts val="0"/>
              </a:spcAft>
            </a:pPr>
            <a:fld id="{EFDC33AE-F22F-415D-9D36-05FD6492E268}" type="slidenum">
              <a:rPr kumimoji="0" lang="zh-TW" altLang="en-US" sz="140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pPr fontAlgn="auto">
                <a:spcBef>
                  <a:spcPts val="0"/>
                </a:spcBef>
                <a:spcAft>
                  <a:spcPts val="0"/>
                </a:spcAft>
              </a:pPr>
              <a:t>‹#›</a:t>
            </a:fld>
            <a:endParaRPr kumimoji="0" lang="zh-TW" altLang="en-US" sz="1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782744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3600" b="0">
                <a:solidFill>
                  <a:srgbClr val="04617B"/>
                </a:solidFill>
                <a:latin typeface="+mj-lt"/>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457200" y="1295400"/>
            <a:ext cx="8229600" cy="10668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
          <p:cNvSpPr>
            <a:spLocks noGrp="1"/>
          </p:cNvSpPr>
          <p:nvPr>
            <p:ph idx="13"/>
          </p:nvPr>
        </p:nvSpPr>
        <p:spPr>
          <a:xfrm>
            <a:off x="457200" y="2514600"/>
            <a:ext cx="8229600" cy="10668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810000"/>
            <a:ext cx="8229600" cy="10668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5029200"/>
            <a:ext cx="8229600" cy="10668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Jump Link"/>
          <p:cNvSpPr>
            <a:spLocks noGrp="1"/>
          </p:cNvSpPr>
          <p:nvPr>
            <p:ph type="body" sz="quarter" idx="16" hasCustomPrompt="1"/>
          </p:nvPr>
        </p:nvSpPr>
        <p:spPr>
          <a:xfrm>
            <a:off x="3465576" y="6553200"/>
            <a:ext cx="2212848" cy="100584"/>
          </a:xfrm>
          <a:prstGeom prst="rect">
            <a:avLst/>
          </a:prstGeom>
        </p:spPr>
        <p:txBody>
          <a:bodyPr lIns="0" tIns="0" rIns="0" bIns="0"/>
          <a:lstStyle>
            <a:lvl1pPr marL="0" indent="0" algn="ctr">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dirty="0"/>
              <a:t>Add “Access the text alternative for slide images.”</a:t>
            </a:r>
          </a:p>
        </p:txBody>
      </p:sp>
      <p:sp>
        <p:nvSpPr>
          <p:cNvPr id="14" name="Photo Credit"/>
          <p:cNvSpPr>
            <a:spLocks noGrp="1"/>
          </p:cNvSpPr>
          <p:nvPr>
            <p:ph type="body" sz="quarter" idx="17" hasCustomPrompt="1"/>
          </p:nvPr>
        </p:nvSpPr>
        <p:spPr>
          <a:xfrm>
            <a:off x="6473952" y="6705600"/>
            <a:ext cx="2670048" cy="155448"/>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9" name="文字方塊 8"/>
          <p:cNvSpPr txBox="1"/>
          <p:nvPr userDrawn="1"/>
        </p:nvSpPr>
        <p:spPr>
          <a:xfrm>
            <a:off x="8750944" y="6474023"/>
            <a:ext cx="393056" cy="307777"/>
          </a:xfrm>
          <a:prstGeom prst="rect">
            <a:avLst/>
          </a:prstGeom>
          <a:noFill/>
        </p:spPr>
        <p:txBody>
          <a:bodyPr wrap="none" rtlCol="0">
            <a:spAutoFit/>
          </a:bodyPr>
          <a:lstStyle/>
          <a:p>
            <a:pPr fontAlgn="auto">
              <a:spcBef>
                <a:spcPts val="0"/>
              </a:spcBef>
              <a:spcAft>
                <a:spcPts val="0"/>
              </a:spcAft>
            </a:pPr>
            <a:fld id="{EFDC33AE-F22F-415D-9D36-05FD6492E268}" type="slidenum">
              <a:rPr kumimoji="0" lang="zh-TW" altLang="en-US" sz="140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pPr fontAlgn="auto">
                <a:spcBef>
                  <a:spcPts val="0"/>
                </a:spcBef>
                <a:spcAft>
                  <a:spcPts val="0"/>
                </a:spcAft>
              </a:pPr>
              <a:t>‹#›</a:t>
            </a:fld>
            <a:endParaRPr kumimoji="0" lang="zh-TW" altLang="en-US" sz="1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4385343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3600" b="0">
                <a:solidFill>
                  <a:srgbClr val="04617B"/>
                </a:solidFill>
                <a:latin typeface="+mj-lt"/>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457200" y="1295400"/>
            <a:ext cx="822960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
          <p:cNvSpPr>
            <a:spLocks noGrp="1"/>
          </p:cNvSpPr>
          <p:nvPr>
            <p:ph idx="13"/>
          </p:nvPr>
        </p:nvSpPr>
        <p:spPr>
          <a:xfrm>
            <a:off x="457200" y="2179320"/>
            <a:ext cx="822960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063240"/>
            <a:ext cx="822960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3947160"/>
            <a:ext cx="822960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4831080"/>
            <a:ext cx="822960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5715000"/>
            <a:ext cx="822960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Jump Link"/>
          <p:cNvSpPr>
            <a:spLocks noGrp="1"/>
          </p:cNvSpPr>
          <p:nvPr>
            <p:ph type="body" sz="quarter" idx="18" hasCustomPrompt="1"/>
          </p:nvPr>
        </p:nvSpPr>
        <p:spPr>
          <a:xfrm>
            <a:off x="3465576" y="6553200"/>
            <a:ext cx="2212848" cy="100584"/>
          </a:xfrm>
          <a:prstGeom prst="rect">
            <a:avLst/>
          </a:prstGeom>
        </p:spPr>
        <p:txBody>
          <a:bodyPr lIns="0" tIns="0" rIns="0" bIns="0"/>
          <a:lstStyle>
            <a:lvl1pPr marL="0" indent="0" algn="ctr">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dirty="0"/>
              <a:t>Add “Access the text alternative for slide images.”</a:t>
            </a:r>
          </a:p>
        </p:txBody>
      </p:sp>
      <p:sp>
        <p:nvSpPr>
          <p:cNvPr id="16" name="Photo Credit"/>
          <p:cNvSpPr>
            <a:spLocks noGrp="1"/>
          </p:cNvSpPr>
          <p:nvPr>
            <p:ph type="body" sz="quarter" idx="19" hasCustomPrompt="1"/>
          </p:nvPr>
        </p:nvSpPr>
        <p:spPr>
          <a:xfrm>
            <a:off x="6473952" y="6705600"/>
            <a:ext cx="2670048" cy="155448"/>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14" name="文字方塊 13"/>
          <p:cNvSpPr txBox="1"/>
          <p:nvPr userDrawn="1"/>
        </p:nvSpPr>
        <p:spPr>
          <a:xfrm>
            <a:off x="8750944" y="6474023"/>
            <a:ext cx="393056" cy="307777"/>
          </a:xfrm>
          <a:prstGeom prst="rect">
            <a:avLst/>
          </a:prstGeom>
          <a:noFill/>
        </p:spPr>
        <p:txBody>
          <a:bodyPr wrap="none" rtlCol="0">
            <a:spAutoFit/>
          </a:bodyPr>
          <a:lstStyle/>
          <a:p>
            <a:pPr fontAlgn="auto">
              <a:spcBef>
                <a:spcPts val="0"/>
              </a:spcBef>
              <a:spcAft>
                <a:spcPts val="0"/>
              </a:spcAft>
            </a:pPr>
            <a:fld id="{EFDC33AE-F22F-415D-9D36-05FD6492E268}" type="slidenum">
              <a:rPr kumimoji="0" lang="zh-TW" altLang="en-US" sz="140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pPr fontAlgn="auto">
                <a:spcBef>
                  <a:spcPts val="0"/>
                </a:spcBef>
                <a:spcAft>
                  <a:spcPts val="0"/>
                </a:spcAft>
              </a:pPr>
              <a:t>‹#›</a:t>
            </a:fld>
            <a:endParaRPr kumimoji="0" lang="zh-TW" altLang="en-US" sz="1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8619382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5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3600" b="0">
                <a:solidFill>
                  <a:srgbClr val="04617B"/>
                </a:solidFill>
                <a:latin typeface="+mj-lt"/>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457200" y="129540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
          <p:cNvSpPr>
            <a:spLocks noGrp="1"/>
          </p:cNvSpPr>
          <p:nvPr>
            <p:ph idx="13"/>
          </p:nvPr>
        </p:nvSpPr>
        <p:spPr>
          <a:xfrm>
            <a:off x="4663440" y="129540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14884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663440" y="214884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00228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663440" y="300228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Jump Link"/>
          <p:cNvSpPr>
            <a:spLocks noGrp="1"/>
          </p:cNvSpPr>
          <p:nvPr>
            <p:ph type="body" sz="quarter" idx="18" hasCustomPrompt="1"/>
          </p:nvPr>
        </p:nvSpPr>
        <p:spPr>
          <a:xfrm>
            <a:off x="3465576" y="6553200"/>
            <a:ext cx="2212848" cy="100584"/>
          </a:xfrm>
          <a:prstGeom prst="rect">
            <a:avLst/>
          </a:prstGeom>
        </p:spPr>
        <p:txBody>
          <a:bodyPr lIns="0" tIns="0" rIns="0" bIns="0"/>
          <a:lstStyle>
            <a:lvl1pPr marL="0" indent="0" algn="ctr">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dirty="0"/>
              <a:t>Add “Access the text alternative for slide images.”</a:t>
            </a:r>
          </a:p>
        </p:txBody>
      </p:sp>
      <p:sp>
        <p:nvSpPr>
          <p:cNvPr id="14" name="Content Placeholder 1"/>
          <p:cNvSpPr>
            <a:spLocks noGrp="1"/>
          </p:cNvSpPr>
          <p:nvPr>
            <p:ph idx="20"/>
          </p:nvPr>
        </p:nvSpPr>
        <p:spPr>
          <a:xfrm>
            <a:off x="457200" y="385572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21"/>
          </p:nvPr>
        </p:nvSpPr>
        <p:spPr>
          <a:xfrm>
            <a:off x="4663440" y="385572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
          <p:cNvSpPr>
            <a:spLocks noGrp="1"/>
          </p:cNvSpPr>
          <p:nvPr>
            <p:ph idx="22"/>
          </p:nvPr>
        </p:nvSpPr>
        <p:spPr>
          <a:xfrm>
            <a:off x="457200" y="470916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
          <p:cNvSpPr>
            <a:spLocks noGrp="1"/>
          </p:cNvSpPr>
          <p:nvPr>
            <p:ph idx="23"/>
          </p:nvPr>
        </p:nvSpPr>
        <p:spPr>
          <a:xfrm>
            <a:off x="4663440" y="470916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
          <p:cNvSpPr>
            <a:spLocks noGrp="1"/>
          </p:cNvSpPr>
          <p:nvPr>
            <p:ph idx="24"/>
          </p:nvPr>
        </p:nvSpPr>
        <p:spPr>
          <a:xfrm>
            <a:off x="457200" y="556260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
          <p:cNvSpPr>
            <a:spLocks noGrp="1"/>
          </p:cNvSpPr>
          <p:nvPr>
            <p:ph idx="25"/>
          </p:nvPr>
        </p:nvSpPr>
        <p:spPr>
          <a:xfrm>
            <a:off x="4663440" y="556260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hoto Credit"/>
          <p:cNvSpPr>
            <a:spLocks noGrp="1"/>
          </p:cNvSpPr>
          <p:nvPr>
            <p:ph type="body" sz="quarter" idx="26" hasCustomPrompt="1"/>
          </p:nvPr>
        </p:nvSpPr>
        <p:spPr>
          <a:xfrm>
            <a:off x="6473952" y="6705600"/>
            <a:ext cx="2670048" cy="155448"/>
          </a:xfrm>
          <a:prstGeom prst="rect">
            <a:avLst/>
          </a:prstGeom>
        </p:spPr>
        <p:txBody>
          <a:bodyPr lIns="0" tIns="0" rIns="45720" bIns="0"/>
          <a:lstStyle>
            <a:lvl1pPr marL="0" indent="0" algn="r">
              <a:buNone/>
              <a:defRPr sz="800">
                <a:solidFill>
                  <a:schemeClr val="bg1"/>
                </a:solidFill>
              </a:defRPr>
            </a:lvl1pPr>
          </a:lstStyle>
          <a:p>
            <a:pPr lvl="0"/>
            <a:r>
              <a:rPr lang="en-US" dirty="0"/>
              <a:t>Insert Photo Credit Here</a:t>
            </a:r>
          </a:p>
        </p:txBody>
      </p:sp>
      <p:sp>
        <p:nvSpPr>
          <p:cNvPr id="21" name="文字方塊 20"/>
          <p:cNvSpPr txBox="1"/>
          <p:nvPr userDrawn="1"/>
        </p:nvSpPr>
        <p:spPr>
          <a:xfrm>
            <a:off x="8750944" y="6474023"/>
            <a:ext cx="393056" cy="307777"/>
          </a:xfrm>
          <a:prstGeom prst="rect">
            <a:avLst/>
          </a:prstGeom>
          <a:noFill/>
        </p:spPr>
        <p:txBody>
          <a:bodyPr wrap="none" rtlCol="0">
            <a:spAutoFit/>
          </a:bodyPr>
          <a:lstStyle/>
          <a:p>
            <a:pPr fontAlgn="auto">
              <a:spcBef>
                <a:spcPts val="0"/>
              </a:spcBef>
              <a:spcAft>
                <a:spcPts val="0"/>
              </a:spcAft>
            </a:pPr>
            <a:fld id="{EFDC33AE-F22F-415D-9D36-05FD6492E268}" type="slidenum">
              <a:rPr kumimoji="0" lang="zh-TW" altLang="en-US" sz="140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pPr fontAlgn="auto">
                <a:spcBef>
                  <a:spcPts val="0"/>
                </a:spcBef>
                <a:spcAft>
                  <a:spcPts val="0"/>
                </a:spcAft>
              </a:pPr>
              <a:t>‹#›</a:t>
            </a:fld>
            <a:endParaRPr kumimoji="0" lang="zh-TW" altLang="en-US" sz="1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6103243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Red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1607947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ed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Jump Link"/>
          <p:cNvSpPr>
            <a:spLocks noGrp="1"/>
          </p:cNvSpPr>
          <p:nvPr>
            <p:ph type="body" sz="quarter" idx="12" hasCustomPrompt="1"/>
          </p:nvPr>
        </p:nvSpPr>
        <p:spPr>
          <a:xfrm>
            <a:off x="327324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8420934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d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357063" y="59960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9054450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d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02643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8771978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Red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46108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zh-TW" altLang="en-US"/>
              <a:t>按一下以編輯母片標題樣式</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9"/>
          <p:cNvSpPr>
            <a:spLocks noGrp="1"/>
          </p:cNvSpPr>
          <p:nvPr>
            <p:ph type="dt" sz="half" idx="10"/>
          </p:nvPr>
        </p:nvSpPr>
        <p:spPr/>
        <p:txBody>
          <a:bodyPr/>
          <a:lstStyle>
            <a:lvl1pPr>
              <a:defRPr/>
            </a:lvl1pPr>
          </a:lstStyle>
          <a:p>
            <a:pPr>
              <a:defRPr/>
            </a:pPr>
            <a:fld id="{71E54A57-A4D4-42F6-BE07-BF618C95C949}" type="datetime1">
              <a:rPr lang="en-US" altLang="zh-TW" smtClean="0"/>
              <a:pPr>
                <a:defRPr/>
              </a:pPr>
              <a:t>4/6/2023</a:t>
            </a:fld>
            <a:endParaRPr 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DF3787D2-9022-4A44-8827-117AD5DEEFBA}" type="slidenum">
              <a:rPr lang="en-US" smtClean="0"/>
              <a:pPr>
                <a:defRPr/>
              </a:pPr>
              <a:t>‹#›</a:t>
            </a:fld>
            <a:endParaRPr lang="en-US"/>
          </a:p>
        </p:txBody>
      </p:sp>
    </p:spTree>
    <p:extLst>
      <p:ext uri="{BB962C8B-B14F-4D97-AF65-F5344CB8AC3E}">
        <p14:creationId xmlns:p14="http://schemas.microsoft.com/office/powerpoint/2010/main" val="22863535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ed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Jump Link"/>
          <p:cNvSpPr>
            <a:spLocks noGrp="1"/>
          </p:cNvSpPr>
          <p:nvPr>
            <p:ph type="body" sz="quarter" idx="16" hasCustomPrompt="1"/>
          </p:nvPr>
        </p:nvSpPr>
        <p:spPr>
          <a:xfrm>
            <a:off x="3467512" y="5081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5695770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Red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5"/>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a:p>
        </p:txBody>
      </p:sp>
      <p:sp>
        <p:nvSpPr>
          <p:cNvPr id="5" name="Video Credit"/>
          <p:cNvSpPr>
            <a:spLocks noGrp="1"/>
          </p:cNvSpPr>
          <p:nvPr>
            <p:ph type="body" sz="quarter" idx="12"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Video Credit Here</a:t>
            </a:r>
          </a:p>
        </p:txBody>
      </p:sp>
    </p:spTree>
    <p:extLst>
      <p:ext uri="{BB962C8B-B14F-4D97-AF65-F5344CB8AC3E}">
        <p14:creationId xmlns:p14="http://schemas.microsoft.com/office/powerpoint/2010/main" val="548021399"/>
      </p:ext>
    </p:extLst>
  </p:cSld>
  <p:clrMapOvr>
    <a:masterClrMapping/>
  </p:clrMapOvr>
  <p:extLst>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3600" b="0">
                <a:solidFill>
                  <a:srgbClr val="04617B"/>
                </a:solidFill>
                <a:latin typeface="+mj-lt"/>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457200" y="1295400"/>
            <a:ext cx="8229600" cy="52578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文字方塊 6"/>
          <p:cNvSpPr txBox="1"/>
          <p:nvPr userDrawn="1"/>
        </p:nvSpPr>
        <p:spPr>
          <a:xfrm>
            <a:off x="8750944" y="6474023"/>
            <a:ext cx="393056" cy="307777"/>
          </a:xfrm>
          <a:prstGeom prst="rect">
            <a:avLst/>
          </a:prstGeom>
          <a:noFill/>
        </p:spPr>
        <p:txBody>
          <a:bodyPr wrap="none" rtlCol="0">
            <a:spAutoFit/>
          </a:bodyPr>
          <a:lstStyle/>
          <a:p>
            <a:pPr fontAlgn="auto">
              <a:spcBef>
                <a:spcPts val="0"/>
              </a:spcBef>
              <a:spcAft>
                <a:spcPts val="0"/>
              </a:spcAft>
            </a:pPr>
            <a:fld id="{EFDC33AE-F22F-415D-9D36-05FD6492E268}" type="slidenum">
              <a:rPr kumimoji="0" lang="zh-TW" altLang="en-US" sz="140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pPr fontAlgn="auto">
                <a:spcBef>
                  <a:spcPts val="0"/>
                </a:spcBef>
                <a:spcAft>
                  <a:spcPts val="0"/>
                </a:spcAft>
              </a:pPr>
              <a:t>‹#›</a:t>
            </a:fld>
            <a:endParaRPr kumimoji="0" lang="zh-TW" altLang="en-US" sz="1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4479404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3600" b="0">
                <a:solidFill>
                  <a:srgbClr val="04617B"/>
                </a:solidFill>
                <a:latin typeface="+mj-lt"/>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457200" y="1295400"/>
            <a:ext cx="8229600" cy="23622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
          <p:cNvSpPr>
            <a:spLocks noGrp="1"/>
          </p:cNvSpPr>
          <p:nvPr>
            <p:ph idx="13"/>
          </p:nvPr>
        </p:nvSpPr>
        <p:spPr>
          <a:xfrm>
            <a:off x="457200" y="3810000"/>
            <a:ext cx="8229600" cy="23622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Jump Link"/>
          <p:cNvSpPr>
            <a:spLocks noGrp="1"/>
          </p:cNvSpPr>
          <p:nvPr>
            <p:ph type="body" sz="quarter" idx="14" hasCustomPrompt="1"/>
          </p:nvPr>
        </p:nvSpPr>
        <p:spPr>
          <a:xfrm>
            <a:off x="3465576" y="6553200"/>
            <a:ext cx="2212848" cy="100584"/>
          </a:xfrm>
          <a:prstGeom prst="rect">
            <a:avLst/>
          </a:prstGeom>
        </p:spPr>
        <p:txBody>
          <a:bodyPr lIns="0" tIns="0" rIns="0" bIns="0"/>
          <a:lstStyle>
            <a:lvl1pPr marL="0" indent="0" algn="ctr">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dirty="0"/>
              <a:t>Add “Access the text alternative for slide images.”</a:t>
            </a:r>
          </a:p>
        </p:txBody>
      </p:sp>
      <p:sp>
        <p:nvSpPr>
          <p:cNvPr id="13" name="Photo Credit"/>
          <p:cNvSpPr>
            <a:spLocks noGrp="1"/>
          </p:cNvSpPr>
          <p:nvPr>
            <p:ph type="body" sz="quarter" idx="15" hasCustomPrompt="1"/>
          </p:nvPr>
        </p:nvSpPr>
        <p:spPr>
          <a:xfrm>
            <a:off x="6473952" y="6705599"/>
            <a:ext cx="2670048" cy="155448"/>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8" name="文字方塊 7"/>
          <p:cNvSpPr txBox="1"/>
          <p:nvPr userDrawn="1"/>
        </p:nvSpPr>
        <p:spPr>
          <a:xfrm>
            <a:off x="8750944" y="6474023"/>
            <a:ext cx="393056" cy="307777"/>
          </a:xfrm>
          <a:prstGeom prst="rect">
            <a:avLst/>
          </a:prstGeom>
          <a:noFill/>
        </p:spPr>
        <p:txBody>
          <a:bodyPr wrap="none" rtlCol="0">
            <a:spAutoFit/>
          </a:bodyPr>
          <a:lstStyle/>
          <a:p>
            <a:pPr fontAlgn="auto">
              <a:spcBef>
                <a:spcPts val="0"/>
              </a:spcBef>
              <a:spcAft>
                <a:spcPts val="0"/>
              </a:spcAft>
            </a:pPr>
            <a:fld id="{EFDC33AE-F22F-415D-9D36-05FD6492E268}" type="slidenum">
              <a:rPr kumimoji="0" lang="zh-TW" altLang="en-US" sz="140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pPr fontAlgn="auto">
                <a:spcBef>
                  <a:spcPts val="0"/>
                </a:spcBef>
                <a:spcAft>
                  <a:spcPts val="0"/>
                </a:spcAft>
              </a:pPr>
              <a:t>‹#›</a:t>
            </a:fld>
            <a:endParaRPr kumimoji="0" lang="zh-TW" altLang="en-US" sz="1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40942723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2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3600" b="0">
                <a:solidFill>
                  <a:srgbClr val="04617B"/>
                </a:solidFill>
                <a:latin typeface="+mj-lt"/>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457200" y="1295400"/>
            <a:ext cx="8229600" cy="15240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
          <p:cNvSpPr>
            <a:spLocks noGrp="1"/>
          </p:cNvSpPr>
          <p:nvPr>
            <p:ph idx="13"/>
          </p:nvPr>
        </p:nvSpPr>
        <p:spPr>
          <a:xfrm>
            <a:off x="457200" y="3048000"/>
            <a:ext cx="8229600" cy="16002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4800600"/>
            <a:ext cx="8229600" cy="16002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Jump Link"/>
          <p:cNvSpPr>
            <a:spLocks noGrp="1"/>
          </p:cNvSpPr>
          <p:nvPr>
            <p:ph type="body" sz="quarter" idx="15" hasCustomPrompt="1"/>
          </p:nvPr>
        </p:nvSpPr>
        <p:spPr>
          <a:xfrm>
            <a:off x="3465576" y="6553200"/>
            <a:ext cx="2212848" cy="100584"/>
          </a:xfrm>
          <a:prstGeom prst="rect">
            <a:avLst/>
          </a:prstGeom>
        </p:spPr>
        <p:txBody>
          <a:bodyPr lIns="0" tIns="0" rIns="0" bIns="0"/>
          <a:lstStyle>
            <a:lvl1pPr marL="0" indent="0" algn="ctr">
              <a:buNone/>
              <a:defRPr sz="800"/>
            </a:lvl1pPr>
            <a:lvl2pPr>
              <a:defRPr sz="800"/>
            </a:lvl2pPr>
            <a:lvl3pPr>
              <a:defRPr sz="800"/>
            </a:lvl3pPr>
            <a:lvl4pPr>
              <a:defRPr sz="800"/>
            </a:lvl4pPr>
            <a:lvl5pPr>
              <a:defRPr sz="800"/>
            </a:lvl5pPr>
          </a:lstStyle>
          <a:p>
            <a:pPr lvl="0"/>
            <a:r>
              <a:rPr lang="en-US" dirty="0"/>
              <a:t>Add “Access the text alternative for slide images.”</a:t>
            </a:r>
          </a:p>
        </p:txBody>
      </p:sp>
      <p:sp>
        <p:nvSpPr>
          <p:cNvPr id="14" name="Photo Credit"/>
          <p:cNvSpPr>
            <a:spLocks noGrp="1"/>
          </p:cNvSpPr>
          <p:nvPr>
            <p:ph type="body" sz="quarter" idx="16" hasCustomPrompt="1"/>
          </p:nvPr>
        </p:nvSpPr>
        <p:spPr>
          <a:xfrm>
            <a:off x="6473952" y="6705600"/>
            <a:ext cx="2670048" cy="155448"/>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defRPr>
            </a:lvl1pPr>
            <a:lvl2pPr>
              <a:defRPr sz="800"/>
            </a:lvl2pPr>
            <a:lvl3pPr>
              <a:defRPr sz="800"/>
            </a:lvl3pPr>
            <a:lvl4pPr>
              <a:defRPr sz="800"/>
            </a:lvl4pPr>
            <a:lvl5pPr>
              <a:defRPr sz="800"/>
            </a:lvl5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8" name="文字方塊 7"/>
          <p:cNvSpPr txBox="1"/>
          <p:nvPr userDrawn="1"/>
        </p:nvSpPr>
        <p:spPr>
          <a:xfrm>
            <a:off x="8750944" y="6474023"/>
            <a:ext cx="393056" cy="307777"/>
          </a:xfrm>
          <a:prstGeom prst="rect">
            <a:avLst/>
          </a:prstGeom>
          <a:noFill/>
        </p:spPr>
        <p:txBody>
          <a:bodyPr wrap="none" rtlCol="0">
            <a:spAutoFit/>
          </a:bodyPr>
          <a:lstStyle/>
          <a:p>
            <a:pPr fontAlgn="auto">
              <a:spcBef>
                <a:spcPts val="0"/>
              </a:spcBef>
              <a:spcAft>
                <a:spcPts val="0"/>
              </a:spcAft>
            </a:pPr>
            <a:fld id="{EFDC33AE-F22F-415D-9D36-05FD6492E268}" type="slidenum">
              <a:rPr kumimoji="0" lang="zh-TW" altLang="en-US" sz="140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pPr fontAlgn="auto">
                <a:spcBef>
                  <a:spcPts val="0"/>
                </a:spcBef>
                <a:spcAft>
                  <a:spcPts val="0"/>
                </a:spcAft>
              </a:pPr>
              <a:t>‹#›</a:t>
            </a:fld>
            <a:endParaRPr kumimoji="0" lang="zh-TW" altLang="en-US" sz="1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7852329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3600" b="0">
                <a:solidFill>
                  <a:srgbClr val="04617B"/>
                </a:solidFill>
                <a:latin typeface="+mj-lt"/>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457200" y="1295400"/>
            <a:ext cx="8229600" cy="10668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
          <p:cNvSpPr>
            <a:spLocks noGrp="1"/>
          </p:cNvSpPr>
          <p:nvPr>
            <p:ph idx="13"/>
          </p:nvPr>
        </p:nvSpPr>
        <p:spPr>
          <a:xfrm>
            <a:off x="457200" y="2514600"/>
            <a:ext cx="8229600" cy="10668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810000"/>
            <a:ext cx="8229600" cy="10668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5029200"/>
            <a:ext cx="8229600" cy="10668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Jump Link"/>
          <p:cNvSpPr>
            <a:spLocks noGrp="1"/>
          </p:cNvSpPr>
          <p:nvPr>
            <p:ph type="body" sz="quarter" idx="16" hasCustomPrompt="1"/>
          </p:nvPr>
        </p:nvSpPr>
        <p:spPr>
          <a:xfrm>
            <a:off x="3465576" y="6553200"/>
            <a:ext cx="2212848" cy="100584"/>
          </a:xfrm>
          <a:prstGeom prst="rect">
            <a:avLst/>
          </a:prstGeom>
        </p:spPr>
        <p:txBody>
          <a:bodyPr lIns="0" tIns="0" rIns="0" bIns="0"/>
          <a:lstStyle>
            <a:lvl1pPr marL="0" indent="0" algn="ctr">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dirty="0"/>
              <a:t>Add “Access the text alternative for slide images.”</a:t>
            </a:r>
          </a:p>
        </p:txBody>
      </p:sp>
      <p:sp>
        <p:nvSpPr>
          <p:cNvPr id="14" name="Photo Credit"/>
          <p:cNvSpPr>
            <a:spLocks noGrp="1"/>
          </p:cNvSpPr>
          <p:nvPr>
            <p:ph type="body" sz="quarter" idx="17" hasCustomPrompt="1"/>
          </p:nvPr>
        </p:nvSpPr>
        <p:spPr>
          <a:xfrm>
            <a:off x="6473952" y="6705600"/>
            <a:ext cx="2670048" cy="155448"/>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9" name="文字方塊 8"/>
          <p:cNvSpPr txBox="1"/>
          <p:nvPr userDrawn="1"/>
        </p:nvSpPr>
        <p:spPr>
          <a:xfrm>
            <a:off x="8750944" y="6474023"/>
            <a:ext cx="393056" cy="307777"/>
          </a:xfrm>
          <a:prstGeom prst="rect">
            <a:avLst/>
          </a:prstGeom>
          <a:noFill/>
        </p:spPr>
        <p:txBody>
          <a:bodyPr wrap="none" rtlCol="0">
            <a:spAutoFit/>
          </a:bodyPr>
          <a:lstStyle/>
          <a:p>
            <a:pPr fontAlgn="auto">
              <a:spcBef>
                <a:spcPts val="0"/>
              </a:spcBef>
              <a:spcAft>
                <a:spcPts val="0"/>
              </a:spcAft>
            </a:pPr>
            <a:fld id="{EFDC33AE-F22F-415D-9D36-05FD6492E268}" type="slidenum">
              <a:rPr kumimoji="0" lang="zh-TW" altLang="en-US" sz="140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pPr fontAlgn="auto">
                <a:spcBef>
                  <a:spcPts val="0"/>
                </a:spcBef>
                <a:spcAft>
                  <a:spcPts val="0"/>
                </a:spcAft>
              </a:pPr>
              <a:t>‹#›</a:t>
            </a:fld>
            <a:endParaRPr kumimoji="0" lang="zh-TW" altLang="en-US" sz="1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41087909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4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3600" b="0">
                <a:solidFill>
                  <a:srgbClr val="04617B"/>
                </a:solidFill>
                <a:latin typeface="+mj-lt"/>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457200" y="1295400"/>
            <a:ext cx="822960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
          <p:cNvSpPr>
            <a:spLocks noGrp="1"/>
          </p:cNvSpPr>
          <p:nvPr>
            <p:ph idx="13"/>
          </p:nvPr>
        </p:nvSpPr>
        <p:spPr>
          <a:xfrm>
            <a:off x="457200" y="2179320"/>
            <a:ext cx="822960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063240"/>
            <a:ext cx="822960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3947160"/>
            <a:ext cx="822960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4831080"/>
            <a:ext cx="822960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5715000"/>
            <a:ext cx="822960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Jump Link"/>
          <p:cNvSpPr>
            <a:spLocks noGrp="1"/>
          </p:cNvSpPr>
          <p:nvPr>
            <p:ph type="body" sz="quarter" idx="18" hasCustomPrompt="1"/>
          </p:nvPr>
        </p:nvSpPr>
        <p:spPr>
          <a:xfrm>
            <a:off x="3465576" y="6553200"/>
            <a:ext cx="2212848" cy="100584"/>
          </a:xfrm>
          <a:prstGeom prst="rect">
            <a:avLst/>
          </a:prstGeom>
        </p:spPr>
        <p:txBody>
          <a:bodyPr lIns="0" tIns="0" rIns="0" bIns="0"/>
          <a:lstStyle>
            <a:lvl1pPr marL="0" indent="0" algn="ctr">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dirty="0"/>
              <a:t>Add “Access the text alternative for slide images.”</a:t>
            </a:r>
          </a:p>
        </p:txBody>
      </p:sp>
      <p:sp>
        <p:nvSpPr>
          <p:cNvPr id="16" name="Photo Credit"/>
          <p:cNvSpPr>
            <a:spLocks noGrp="1"/>
          </p:cNvSpPr>
          <p:nvPr>
            <p:ph type="body" sz="quarter" idx="19" hasCustomPrompt="1"/>
          </p:nvPr>
        </p:nvSpPr>
        <p:spPr>
          <a:xfrm>
            <a:off x="6473952" y="6705600"/>
            <a:ext cx="2670048" cy="155448"/>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14" name="文字方塊 13"/>
          <p:cNvSpPr txBox="1"/>
          <p:nvPr userDrawn="1"/>
        </p:nvSpPr>
        <p:spPr>
          <a:xfrm>
            <a:off x="8750944" y="6474023"/>
            <a:ext cx="393056" cy="307777"/>
          </a:xfrm>
          <a:prstGeom prst="rect">
            <a:avLst/>
          </a:prstGeom>
          <a:noFill/>
        </p:spPr>
        <p:txBody>
          <a:bodyPr wrap="none" rtlCol="0">
            <a:spAutoFit/>
          </a:bodyPr>
          <a:lstStyle/>
          <a:p>
            <a:pPr fontAlgn="auto">
              <a:spcBef>
                <a:spcPts val="0"/>
              </a:spcBef>
              <a:spcAft>
                <a:spcPts val="0"/>
              </a:spcAft>
            </a:pPr>
            <a:fld id="{EFDC33AE-F22F-415D-9D36-05FD6492E268}" type="slidenum">
              <a:rPr kumimoji="0" lang="zh-TW" altLang="en-US" sz="140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pPr fontAlgn="auto">
                <a:spcBef>
                  <a:spcPts val="0"/>
                </a:spcBef>
                <a:spcAft>
                  <a:spcPts val="0"/>
                </a:spcAft>
              </a:pPr>
              <a:t>‹#›</a:t>
            </a:fld>
            <a:endParaRPr kumimoji="0" lang="zh-TW" altLang="en-US" sz="1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42210435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5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3600" b="0">
                <a:solidFill>
                  <a:srgbClr val="04617B"/>
                </a:solidFill>
                <a:latin typeface="+mj-lt"/>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457200" y="129540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
          <p:cNvSpPr>
            <a:spLocks noGrp="1"/>
          </p:cNvSpPr>
          <p:nvPr>
            <p:ph idx="13"/>
          </p:nvPr>
        </p:nvSpPr>
        <p:spPr>
          <a:xfrm>
            <a:off x="4663440" y="129540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14884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663440" y="214884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00228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663440" y="300228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Jump Link"/>
          <p:cNvSpPr>
            <a:spLocks noGrp="1"/>
          </p:cNvSpPr>
          <p:nvPr>
            <p:ph type="body" sz="quarter" idx="18" hasCustomPrompt="1"/>
          </p:nvPr>
        </p:nvSpPr>
        <p:spPr>
          <a:xfrm>
            <a:off x="3465576" y="6553200"/>
            <a:ext cx="2212848" cy="100584"/>
          </a:xfrm>
          <a:prstGeom prst="rect">
            <a:avLst/>
          </a:prstGeom>
        </p:spPr>
        <p:txBody>
          <a:bodyPr lIns="0" tIns="0" rIns="0" bIns="0"/>
          <a:lstStyle>
            <a:lvl1pPr marL="0" indent="0" algn="ctr">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dirty="0"/>
              <a:t>Add “Access the text alternative for slide images.”</a:t>
            </a:r>
          </a:p>
        </p:txBody>
      </p:sp>
      <p:sp>
        <p:nvSpPr>
          <p:cNvPr id="14" name="Content Placeholder 1"/>
          <p:cNvSpPr>
            <a:spLocks noGrp="1"/>
          </p:cNvSpPr>
          <p:nvPr>
            <p:ph idx="20"/>
          </p:nvPr>
        </p:nvSpPr>
        <p:spPr>
          <a:xfrm>
            <a:off x="457200" y="385572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21"/>
          </p:nvPr>
        </p:nvSpPr>
        <p:spPr>
          <a:xfrm>
            <a:off x="4663440" y="385572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
          <p:cNvSpPr>
            <a:spLocks noGrp="1"/>
          </p:cNvSpPr>
          <p:nvPr>
            <p:ph idx="22"/>
          </p:nvPr>
        </p:nvSpPr>
        <p:spPr>
          <a:xfrm>
            <a:off x="457200" y="470916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
          <p:cNvSpPr>
            <a:spLocks noGrp="1"/>
          </p:cNvSpPr>
          <p:nvPr>
            <p:ph idx="23"/>
          </p:nvPr>
        </p:nvSpPr>
        <p:spPr>
          <a:xfrm>
            <a:off x="4663440" y="470916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
          <p:cNvSpPr>
            <a:spLocks noGrp="1"/>
          </p:cNvSpPr>
          <p:nvPr>
            <p:ph idx="24"/>
          </p:nvPr>
        </p:nvSpPr>
        <p:spPr>
          <a:xfrm>
            <a:off x="457200" y="556260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
          <p:cNvSpPr>
            <a:spLocks noGrp="1"/>
          </p:cNvSpPr>
          <p:nvPr>
            <p:ph idx="25"/>
          </p:nvPr>
        </p:nvSpPr>
        <p:spPr>
          <a:xfrm>
            <a:off x="4663440" y="556260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hoto Credit"/>
          <p:cNvSpPr>
            <a:spLocks noGrp="1"/>
          </p:cNvSpPr>
          <p:nvPr>
            <p:ph type="body" sz="quarter" idx="26" hasCustomPrompt="1"/>
          </p:nvPr>
        </p:nvSpPr>
        <p:spPr>
          <a:xfrm>
            <a:off x="6473952" y="6705600"/>
            <a:ext cx="2670048" cy="155448"/>
          </a:xfrm>
          <a:prstGeom prst="rect">
            <a:avLst/>
          </a:prstGeom>
        </p:spPr>
        <p:txBody>
          <a:bodyPr lIns="0" tIns="0" rIns="45720" bIns="0"/>
          <a:lstStyle>
            <a:lvl1pPr marL="0" indent="0" algn="r">
              <a:buNone/>
              <a:defRPr sz="800">
                <a:solidFill>
                  <a:schemeClr val="bg1"/>
                </a:solidFill>
              </a:defRPr>
            </a:lvl1pPr>
          </a:lstStyle>
          <a:p>
            <a:pPr lvl="0"/>
            <a:r>
              <a:rPr lang="en-US" dirty="0"/>
              <a:t>Insert Photo Credit Here</a:t>
            </a:r>
          </a:p>
        </p:txBody>
      </p:sp>
      <p:sp>
        <p:nvSpPr>
          <p:cNvPr id="21" name="文字方塊 20"/>
          <p:cNvSpPr txBox="1"/>
          <p:nvPr userDrawn="1"/>
        </p:nvSpPr>
        <p:spPr>
          <a:xfrm>
            <a:off x="8750944" y="6474023"/>
            <a:ext cx="393056" cy="307777"/>
          </a:xfrm>
          <a:prstGeom prst="rect">
            <a:avLst/>
          </a:prstGeom>
          <a:noFill/>
        </p:spPr>
        <p:txBody>
          <a:bodyPr wrap="none" rtlCol="0">
            <a:spAutoFit/>
          </a:bodyPr>
          <a:lstStyle/>
          <a:p>
            <a:pPr fontAlgn="auto">
              <a:spcBef>
                <a:spcPts val="0"/>
              </a:spcBef>
              <a:spcAft>
                <a:spcPts val="0"/>
              </a:spcAft>
            </a:pPr>
            <a:fld id="{EFDC33AE-F22F-415D-9D36-05FD6492E268}" type="slidenum">
              <a:rPr kumimoji="0" lang="zh-TW" altLang="en-US" sz="140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pPr fontAlgn="auto">
                <a:spcBef>
                  <a:spcPts val="0"/>
                </a:spcBef>
                <a:spcAft>
                  <a:spcPts val="0"/>
                </a:spcAft>
              </a:pPr>
              <a:t>‹#›</a:t>
            </a:fld>
            <a:endParaRPr kumimoji="0" lang="zh-TW" altLang="en-US" sz="1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0376083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d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5412236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ed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Jump Link"/>
          <p:cNvSpPr>
            <a:spLocks noGrp="1"/>
          </p:cNvSpPr>
          <p:nvPr>
            <p:ph type="body" sz="quarter" idx="12" hasCustomPrompt="1"/>
          </p:nvPr>
        </p:nvSpPr>
        <p:spPr>
          <a:xfrm>
            <a:off x="327324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176033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zh-TW" altLang="en-US"/>
              <a:t>按一下以編輯母片標題樣式</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TW" altLang="en-US"/>
              <a:t>按一下以編輯母片文字樣式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TW" altLang="en-US"/>
              <a:t>按一下以編輯母片文字樣式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9"/>
          <p:cNvSpPr>
            <a:spLocks noGrp="1"/>
          </p:cNvSpPr>
          <p:nvPr>
            <p:ph type="dt" sz="half" idx="10"/>
          </p:nvPr>
        </p:nvSpPr>
        <p:spPr/>
        <p:txBody>
          <a:bodyPr/>
          <a:lstStyle>
            <a:lvl1pPr>
              <a:defRPr/>
            </a:lvl1pPr>
          </a:lstStyle>
          <a:p>
            <a:pPr>
              <a:defRPr/>
            </a:pPr>
            <a:fld id="{1AA7CB6F-98B9-4E74-9390-45C9DF42987E}" type="datetime1">
              <a:rPr lang="en-US" altLang="zh-TW" smtClean="0"/>
              <a:pPr>
                <a:defRPr/>
              </a:pPr>
              <a:t>4/6/2023</a:t>
            </a:fld>
            <a:endParaRPr lang="en-US"/>
          </a:p>
        </p:txBody>
      </p:sp>
      <p:sp>
        <p:nvSpPr>
          <p:cNvPr id="8" name="Footer Placeholder 21"/>
          <p:cNvSpPr>
            <a:spLocks noGrp="1"/>
          </p:cNvSpPr>
          <p:nvPr>
            <p:ph type="ftr" sz="quarter" idx="11"/>
          </p:nvPr>
        </p:nvSpPr>
        <p:spPr/>
        <p:txBody>
          <a:bodyPr/>
          <a:lstStyle>
            <a:lvl1pPr>
              <a:defRPr/>
            </a:lvl1pPr>
          </a:lstStyle>
          <a:p>
            <a:pPr>
              <a:defRPr/>
            </a:pPr>
            <a:endParaRPr lang="en-US"/>
          </a:p>
        </p:txBody>
      </p:sp>
      <p:sp>
        <p:nvSpPr>
          <p:cNvPr id="9" name="Slide Number Placeholder 17"/>
          <p:cNvSpPr>
            <a:spLocks noGrp="1"/>
          </p:cNvSpPr>
          <p:nvPr>
            <p:ph type="sldNum" sz="quarter" idx="12"/>
          </p:nvPr>
        </p:nvSpPr>
        <p:spPr/>
        <p:txBody>
          <a:bodyPr/>
          <a:lstStyle>
            <a:lvl1pPr>
              <a:defRPr/>
            </a:lvl1pPr>
          </a:lstStyle>
          <a:p>
            <a:pPr>
              <a:defRPr/>
            </a:pPr>
            <a:fld id="{DF3787D2-9022-4A44-8827-117AD5DEEFBA}" type="slidenum">
              <a:rPr lang="en-US" smtClean="0"/>
              <a:pPr>
                <a:defRPr/>
              </a:pPr>
              <a:t>‹#›</a:t>
            </a:fld>
            <a:endParaRPr lang="en-US"/>
          </a:p>
        </p:txBody>
      </p:sp>
    </p:spTree>
    <p:extLst>
      <p:ext uri="{BB962C8B-B14F-4D97-AF65-F5344CB8AC3E}">
        <p14:creationId xmlns:p14="http://schemas.microsoft.com/office/powerpoint/2010/main" val="23487940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ed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357063" y="59960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9650068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ed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02643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1520125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ed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5674297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ed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Jump Link"/>
          <p:cNvSpPr>
            <a:spLocks noGrp="1"/>
          </p:cNvSpPr>
          <p:nvPr>
            <p:ph type="body" sz="quarter" idx="16" hasCustomPrompt="1"/>
          </p:nvPr>
        </p:nvSpPr>
        <p:spPr>
          <a:xfrm>
            <a:off x="3467512" y="5081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7874739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Red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5"/>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a:p>
        </p:txBody>
      </p:sp>
      <p:sp>
        <p:nvSpPr>
          <p:cNvPr id="5" name="Video Credit"/>
          <p:cNvSpPr>
            <a:spLocks noGrp="1"/>
          </p:cNvSpPr>
          <p:nvPr>
            <p:ph type="body" sz="quarter" idx="12"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Video Credit Here</a:t>
            </a:r>
          </a:p>
        </p:txBody>
      </p:sp>
    </p:spTree>
    <p:extLst>
      <p:ext uri="{BB962C8B-B14F-4D97-AF65-F5344CB8AC3E}">
        <p14:creationId xmlns:p14="http://schemas.microsoft.com/office/powerpoint/2010/main" val="382267873"/>
      </p:ext>
    </p:extLst>
  </p:cSld>
  <p:clrMapOvr>
    <a:masterClrMapping/>
  </p:clrMapOvr>
  <p:extLst>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3600" b="0">
                <a:solidFill>
                  <a:srgbClr val="04617B"/>
                </a:solidFill>
                <a:latin typeface="+mj-lt"/>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457200" y="1295400"/>
            <a:ext cx="8229600" cy="52578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文字方塊 6"/>
          <p:cNvSpPr txBox="1"/>
          <p:nvPr userDrawn="1"/>
        </p:nvSpPr>
        <p:spPr>
          <a:xfrm>
            <a:off x="8750944" y="6474023"/>
            <a:ext cx="393056" cy="307777"/>
          </a:xfrm>
          <a:prstGeom prst="rect">
            <a:avLst/>
          </a:prstGeom>
          <a:noFill/>
        </p:spPr>
        <p:txBody>
          <a:bodyPr wrap="none" rtlCol="0">
            <a:spAutoFit/>
          </a:bodyPr>
          <a:lstStyle/>
          <a:p>
            <a:pPr fontAlgn="auto">
              <a:spcBef>
                <a:spcPts val="0"/>
              </a:spcBef>
              <a:spcAft>
                <a:spcPts val="0"/>
              </a:spcAft>
            </a:pPr>
            <a:fld id="{EFDC33AE-F22F-415D-9D36-05FD6492E268}" type="slidenum">
              <a:rPr kumimoji="0" lang="zh-TW" altLang="en-US" sz="140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pPr fontAlgn="auto">
                <a:spcBef>
                  <a:spcPts val="0"/>
                </a:spcBef>
                <a:spcAft>
                  <a:spcPts val="0"/>
                </a:spcAft>
              </a:pPr>
              <a:t>‹#›</a:t>
            </a:fld>
            <a:endParaRPr kumimoji="0" lang="zh-TW" altLang="en-US" sz="1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1722277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3600" b="0">
                <a:solidFill>
                  <a:srgbClr val="04617B"/>
                </a:solidFill>
                <a:latin typeface="+mj-lt"/>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457200" y="1295400"/>
            <a:ext cx="8229600" cy="23622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
          <p:cNvSpPr>
            <a:spLocks noGrp="1"/>
          </p:cNvSpPr>
          <p:nvPr>
            <p:ph idx="13"/>
          </p:nvPr>
        </p:nvSpPr>
        <p:spPr>
          <a:xfrm>
            <a:off x="457200" y="3810000"/>
            <a:ext cx="8229600" cy="23622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Jump Link"/>
          <p:cNvSpPr>
            <a:spLocks noGrp="1"/>
          </p:cNvSpPr>
          <p:nvPr>
            <p:ph type="body" sz="quarter" idx="14" hasCustomPrompt="1"/>
          </p:nvPr>
        </p:nvSpPr>
        <p:spPr>
          <a:xfrm>
            <a:off x="3465576" y="6553200"/>
            <a:ext cx="2212848" cy="100584"/>
          </a:xfrm>
          <a:prstGeom prst="rect">
            <a:avLst/>
          </a:prstGeom>
        </p:spPr>
        <p:txBody>
          <a:bodyPr lIns="0" tIns="0" rIns="0" bIns="0"/>
          <a:lstStyle>
            <a:lvl1pPr marL="0" indent="0" algn="ctr">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dirty="0"/>
              <a:t>Add “Access the text alternative for slide images.”</a:t>
            </a:r>
          </a:p>
        </p:txBody>
      </p:sp>
      <p:sp>
        <p:nvSpPr>
          <p:cNvPr id="13" name="Photo Credit"/>
          <p:cNvSpPr>
            <a:spLocks noGrp="1"/>
          </p:cNvSpPr>
          <p:nvPr>
            <p:ph type="body" sz="quarter" idx="15" hasCustomPrompt="1"/>
          </p:nvPr>
        </p:nvSpPr>
        <p:spPr>
          <a:xfrm>
            <a:off x="6473952" y="6705599"/>
            <a:ext cx="2670048" cy="155448"/>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8" name="文字方塊 7"/>
          <p:cNvSpPr txBox="1"/>
          <p:nvPr userDrawn="1"/>
        </p:nvSpPr>
        <p:spPr>
          <a:xfrm>
            <a:off x="8750944" y="6474023"/>
            <a:ext cx="393056" cy="307777"/>
          </a:xfrm>
          <a:prstGeom prst="rect">
            <a:avLst/>
          </a:prstGeom>
          <a:noFill/>
        </p:spPr>
        <p:txBody>
          <a:bodyPr wrap="none" rtlCol="0">
            <a:spAutoFit/>
          </a:bodyPr>
          <a:lstStyle/>
          <a:p>
            <a:pPr fontAlgn="auto">
              <a:spcBef>
                <a:spcPts val="0"/>
              </a:spcBef>
              <a:spcAft>
                <a:spcPts val="0"/>
              </a:spcAft>
            </a:pPr>
            <a:fld id="{EFDC33AE-F22F-415D-9D36-05FD6492E268}" type="slidenum">
              <a:rPr kumimoji="0" lang="zh-TW" altLang="en-US" sz="140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pPr fontAlgn="auto">
                <a:spcBef>
                  <a:spcPts val="0"/>
                </a:spcBef>
                <a:spcAft>
                  <a:spcPts val="0"/>
                </a:spcAft>
              </a:pPr>
              <a:t>‹#›</a:t>
            </a:fld>
            <a:endParaRPr kumimoji="0" lang="zh-TW" altLang="en-US" sz="1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267916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2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3600" b="0">
                <a:solidFill>
                  <a:srgbClr val="04617B"/>
                </a:solidFill>
                <a:latin typeface="+mj-lt"/>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457200" y="1295400"/>
            <a:ext cx="8229600" cy="15240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
          <p:cNvSpPr>
            <a:spLocks noGrp="1"/>
          </p:cNvSpPr>
          <p:nvPr>
            <p:ph idx="13"/>
          </p:nvPr>
        </p:nvSpPr>
        <p:spPr>
          <a:xfrm>
            <a:off x="457200" y="3048000"/>
            <a:ext cx="8229600" cy="16002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4800600"/>
            <a:ext cx="8229600" cy="16002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Jump Link"/>
          <p:cNvSpPr>
            <a:spLocks noGrp="1"/>
          </p:cNvSpPr>
          <p:nvPr>
            <p:ph type="body" sz="quarter" idx="15" hasCustomPrompt="1"/>
          </p:nvPr>
        </p:nvSpPr>
        <p:spPr>
          <a:xfrm>
            <a:off x="3465576" y="6553200"/>
            <a:ext cx="2212848" cy="100584"/>
          </a:xfrm>
          <a:prstGeom prst="rect">
            <a:avLst/>
          </a:prstGeom>
        </p:spPr>
        <p:txBody>
          <a:bodyPr lIns="0" tIns="0" rIns="0" bIns="0"/>
          <a:lstStyle>
            <a:lvl1pPr marL="0" indent="0" algn="ctr">
              <a:buNone/>
              <a:defRPr sz="800"/>
            </a:lvl1pPr>
            <a:lvl2pPr>
              <a:defRPr sz="800"/>
            </a:lvl2pPr>
            <a:lvl3pPr>
              <a:defRPr sz="800"/>
            </a:lvl3pPr>
            <a:lvl4pPr>
              <a:defRPr sz="800"/>
            </a:lvl4pPr>
            <a:lvl5pPr>
              <a:defRPr sz="800"/>
            </a:lvl5pPr>
          </a:lstStyle>
          <a:p>
            <a:pPr lvl="0"/>
            <a:r>
              <a:rPr lang="en-US" dirty="0"/>
              <a:t>Add “Access the text alternative for slide images.”</a:t>
            </a:r>
          </a:p>
        </p:txBody>
      </p:sp>
      <p:sp>
        <p:nvSpPr>
          <p:cNvPr id="14" name="Photo Credit"/>
          <p:cNvSpPr>
            <a:spLocks noGrp="1"/>
          </p:cNvSpPr>
          <p:nvPr>
            <p:ph type="body" sz="quarter" idx="16" hasCustomPrompt="1"/>
          </p:nvPr>
        </p:nvSpPr>
        <p:spPr>
          <a:xfrm>
            <a:off x="6473952" y="6705600"/>
            <a:ext cx="2670048" cy="155448"/>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defRPr>
            </a:lvl1pPr>
            <a:lvl2pPr>
              <a:defRPr sz="800"/>
            </a:lvl2pPr>
            <a:lvl3pPr>
              <a:defRPr sz="800"/>
            </a:lvl3pPr>
            <a:lvl4pPr>
              <a:defRPr sz="800"/>
            </a:lvl4pPr>
            <a:lvl5pPr>
              <a:defRPr sz="800"/>
            </a:lvl5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8" name="文字方塊 7"/>
          <p:cNvSpPr txBox="1"/>
          <p:nvPr userDrawn="1"/>
        </p:nvSpPr>
        <p:spPr>
          <a:xfrm>
            <a:off x="8750944" y="6474023"/>
            <a:ext cx="393056" cy="307777"/>
          </a:xfrm>
          <a:prstGeom prst="rect">
            <a:avLst/>
          </a:prstGeom>
          <a:noFill/>
        </p:spPr>
        <p:txBody>
          <a:bodyPr wrap="none" rtlCol="0">
            <a:spAutoFit/>
          </a:bodyPr>
          <a:lstStyle/>
          <a:p>
            <a:pPr fontAlgn="auto">
              <a:spcBef>
                <a:spcPts val="0"/>
              </a:spcBef>
              <a:spcAft>
                <a:spcPts val="0"/>
              </a:spcAft>
            </a:pPr>
            <a:fld id="{EFDC33AE-F22F-415D-9D36-05FD6492E268}" type="slidenum">
              <a:rPr kumimoji="0" lang="zh-TW" altLang="en-US" sz="140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pPr fontAlgn="auto">
                <a:spcBef>
                  <a:spcPts val="0"/>
                </a:spcBef>
                <a:spcAft>
                  <a:spcPts val="0"/>
                </a:spcAft>
              </a:pPr>
              <a:t>‹#›</a:t>
            </a:fld>
            <a:endParaRPr kumimoji="0" lang="zh-TW" altLang="en-US" sz="1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6395122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3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3600" b="0">
                <a:solidFill>
                  <a:srgbClr val="04617B"/>
                </a:solidFill>
                <a:latin typeface="+mj-lt"/>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457200" y="1295400"/>
            <a:ext cx="8229600" cy="10668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
          <p:cNvSpPr>
            <a:spLocks noGrp="1"/>
          </p:cNvSpPr>
          <p:nvPr>
            <p:ph idx="13"/>
          </p:nvPr>
        </p:nvSpPr>
        <p:spPr>
          <a:xfrm>
            <a:off x="457200" y="2514600"/>
            <a:ext cx="8229600" cy="10668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810000"/>
            <a:ext cx="8229600" cy="10668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5029200"/>
            <a:ext cx="8229600" cy="10668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Jump Link"/>
          <p:cNvSpPr>
            <a:spLocks noGrp="1"/>
          </p:cNvSpPr>
          <p:nvPr>
            <p:ph type="body" sz="quarter" idx="16" hasCustomPrompt="1"/>
          </p:nvPr>
        </p:nvSpPr>
        <p:spPr>
          <a:xfrm>
            <a:off x="3465576" y="6553200"/>
            <a:ext cx="2212848" cy="100584"/>
          </a:xfrm>
          <a:prstGeom prst="rect">
            <a:avLst/>
          </a:prstGeom>
        </p:spPr>
        <p:txBody>
          <a:bodyPr lIns="0" tIns="0" rIns="0" bIns="0"/>
          <a:lstStyle>
            <a:lvl1pPr marL="0" indent="0" algn="ctr">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dirty="0"/>
              <a:t>Add “Access the text alternative for slide images.”</a:t>
            </a:r>
          </a:p>
        </p:txBody>
      </p:sp>
      <p:sp>
        <p:nvSpPr>
          <p:cNvPr id="14" name="Photo Credit"/>
          <p:cNvSpPr>
            <a:spLocks noGrp="1"/>
          </p:cNvSpPr>
          <p:nvPr>
            <p:ph type="body" sz="quarter" idx="17" hasCustomPrompt="1"/>
          </p:nvPr>
        </p:nvSpPr>
        <p:spPr>
          <a:xfrm>
            <a:off x="6473952" y="6705600"/>
            <a:ext cx="2670048" cy="155448"/>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9" name="文字方塊 8"/>
          <p:cNvSpPr txBox="1"/>
          <p:nvPr userDrawn="1"/>
        </p:nvSpPr>
        <p:spPr>
          <a:xfrm>
            <a:off x="8750944" y="6474023"/>
            <a:ext cx="393056" cy="307777"/>
          </a:xfrm>
          <a:prstGeom prst="rect">
            <a:avLst/>
          </a:prstGeom>
          <a:noFill/>
        </p:spPr>
        <p:txBody>
          <a:bodyPr wrap="none" rtlCol="0">
            <a:spAutoFit/>
          </a:bodyPr>
          <a:lstStyle/>
          <a:p>
            <a:pPr fontAlgn="auto">
              <a:spcBef>
                <a:spcPts val="0"/>
              </a:spcBef>
              <a:spcAft>
                <a:spcPts val="0"/>
              </a:spcAft>
            </a:pPr>
            <a:fld id="{EFDC33AE-F22F-415D-9D36-05FD6492E268}" type="slidenum">
              <a:rPr kumimoji="0" lang="zh-TW" altLang="en-US" sz="140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pPr fontAlgn="auto">
                <a:spcBef>
                  <a:spcPts val="0"/>
                </a:spcBef>
                <a:spcAft>
                  <a:spcPts val="0"/>
                </a:spcAft>
              </a:pPr>
              <a:t>‹#›</a:t>
            </a:fld>
            <a:endParaRPr kumimoji="0" lang="zh-TW" altLang="en-US" sz="1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4535699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4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3600" b="0">
                <a:solidFill>
                  <a:srgbClr val="04617B"/>
                </a:solidFill>
                <a:latin typeface="+mj-lt"/>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457200" y="1295400"/>
            <a:ext cx="822960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
          <p:cNvSpPr>
            <a:spLocks noGrp="1"/>
          </p:cNvSpPr>
          <p:nvPr>
            <p:ph idx="13"/>
          </p:nvPr>
        </p:nvSpPr>
        <p:spPr>
          <a:xfrm>
            <a:off x="457200" y="2179320"/>
            <a:ext cx="822960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063240"/>
            <a:ext cx="822960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3947160"/>
            <a:ext cx="822960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4831080"/>
            <a:ext cx="822960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5715000"/>
            <a:ext cx="822960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Jump Link"/>
          <p:cNvSpPr>
            <a:spLocks noGrp="1"/>
          </p:cNvSpPr>
          <p:nvPr>
            <p:ph type="body" sz="quarter" idx="18" hasCustomPrompt="1"/>
          </p:nvPr>
        </p:nvSpPr>
        <p:spPr>
          <a:xfrm>
            <a:off x="3465576" y="6553200"/>
            <a:ext cx="2212848" cy="100584"/>
          </a:xfrm>
          <a:prstGeom prst="rect">
            <a:avLst/>
          </a:prstGeom>
        </p:spPr>
        <p:txBody>
          <a:bodyPr lIns="0" tIns="0" rIns="0" bIns="0"/>
          <a:lstStyle>
            <a:lvl1pPr marL="0" indent="0" algn="ctr">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dirty="0"/>
              <a:t>Add “Access the text alternative for slide images.”</a:t>
            </a:r>
          </a:p>
        </p:txBody>
      </p:sp>
      <p:sp>
        <p:nvSpPr>
          <p:cNvPr id="16" name="Photo Credit"/>
          <p:cNvSpPr>
            <a:spLocks noGrp="1"/>
          </p:cNvSpPr>
          <p:nvPr>
            <p:ph type="body" sz="quarter" idx="19" hasCustomPrompt="1"/>
          </p:nvPr>
        </p:nvSpPr>
        <p:spPr>
          <a:xfrm>
            <a:off x="6473952" y="6705600"/>
            <a:ext cx="2670048" cy="155448"/>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14" name="文字方塊 13"/>
          <p:cNvSpPr txBox="1"/>
          <p:nvPr userDrawn="1"/>
        </p:nvSpPr>
        <p:spPr>
          <a:xfrm>
            <a:off x="8750944" y="6474023"/>
            <a:ext cx="393056" cy="307777"/>
          </a:xfrm>
          <a:prstGeom prst="rect">
            <a:avLst/>
          </a:prstGeom>
          <a:noFill/>
        </p:spPr>
        <p:txBody>
          <a:bodyPr wrap="none" rtlCol="0">
            <a:spAutoFit/>
          </a:bodyPr>
          <a:lstStyle/>
          <a:p>
            <a:pPr fontAlgn="auto">
              <a:spcBef>
                <a:spcPts val="0"/>
              </a:spcBef>
              <a:spcAft>
                <a:spcPts val="0"/>
              </a:spcAft>
            </a:pPr>
            <a:fld id="{EFDC33AE-F22F-415D-9D36-05FD6492E268}" type="slidenum">
              <a:rPr kumimoji="0" lang="zh-TW" altLang="en-US" sz="140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pPr fontAlgn="auto">
                <a:spcBef>
                  <a:spcPts val="0"/>
                </a:spcBef>
                <a:spcAft>
                  <a:spcPts val="0"/>
                </a:spcAft>
              </a:pPr>
              <a:t>‹#›</a:t>
            </a:fld>
            <a:endParaRPr kumimoji="0" lang="zh-TW" altLang="en-US" sz="1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513931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zh-TW" altLang="en-US"/>
              <a:t>按一下以編輯母片標題樣式</a:t>
            </a:r>
            <a:endParaRPr lang="en-US"/>
          </a:p>
        </p:txBody>
      </p:sp>
      <p:sp>
        <p:nvSpPr>
          <p:cNvPr id="3" name="Date Placeholder 9"/>
          <p:cNvSpPr>
            <a:spLocks noGrp="1"/>
          </p:cNvSpPr>
          <p:nvPr>
            <p:ph type="dt" sz="half" idx="10"/>
          </p:nvPr>
        </p:nvSpPr>
        <p:spPr/>
        <p:txBody>
          <a:bodyPr/>
          <a:lstStyle>
            <a:lvl1pPr>
              <a:defRPr/>
            </a:lvl1pPr>
          </a:lstStyle>
          <a:p>
            <a:pPr>
              <a:defRPr/>
            </a:pPr>
            <a:fld id="{5FB009CC-04DD-4CFF-8899-EC113ACCD651}" type="datetime1">
              <a:rPr lang="en-US" altLang="zh-TW" smtClean="0"/>
              <a:pPr>
                <a:defRPr/>
              </a:pPr>
              <a:t>4/6/2023</a:t>
            </a:fld>
            <a:endParaRPr lang="en-US"/>
          </a:p>
        </p:txBody>
      </p:sp>
      <p:sp>
        <p:nvSpPr>
          <p:cNvPr id="4" name="Footer Placeholder 21"/>
          <p:cNvSpPr>
            <a:spLocks noGrp="1"/>
          </p:cNvSpPr>
          <p:nvPr>
            <p:ph type="ftr" sz="quarter" idx="11"/>
          </p:nvPr>
        </p:nvSpPr>
        <p:spPr/>
        <p:txBody>
          <a:bodyPr/>
          <a:lstStyle>
            <a:lvl1pPr>
              <a:defRPr/>
            </a:lvl1pPr>
          </a:lstStyle>
          <a:p>
            <a:pPr>
              <a:defRPr/>
            </a:pPr>
            <a:endParaRPr lang="en-US"/>
          </a:p>
        </p:txBody>
      </p:sp>
      <p:sp>
        <p:nvSpPr>
          <p:cNvPr id="5" name="Slide Number Placeholder 17"/>
          <p:cNvSpPr>
            <a:spLocks noGrp="1"/>
          </p:cNvSpPr>
          <p:nvPr>
            <p:ph type="sldNum" sz="quarter" idx="12"/>
          </p:nvPr>
        </p:nvSpPr>
        <p:spPr/>
        <p:txBody>
          <a:bodyPr/>
          <a:lstStyle>
            <a:lvl1pPr>
              <a:defRPr/>
            </a:lvl1pPr>
          </a:lstStyle>
          <a:p>
            <a:pPr>
              <a:defRPr/>
            </a:pPr>
            <a:fld id="{DF3787D2-9022-4A44-8827-117AD5DEEFBA}" type="slidenum">
              <a:rPr lang="en-US" smtClean="0"/>
              <a:pPr>
                <a:defRPr/>
              </a:pPr>
              <a:t>‹#›</a:t>
            </a:fld>
            <a:endParaRPr lang="en-US"/>
          </a:p>
        </p:txBody>
      </p:sp>
    </p:spTree>
    <p:extLst>
      <p:ext uri="{BB962C8B-B14F-4D97-AF65-F5344CB8AC3E}">
        <p14:creationId xmlns:p14="http://schemas.microsoft.com/office/powerpoint/2010/main" val="14576103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5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3600" b="0">
                <a:solidFill>
                  <a:srgbClr val="04617B"/>
                </a:solidFill>
                <a:latin typeface="+mj-lt"/>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457200" y="129540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
          <p:cNvSpPr>
            <a:spLocks noGrp="1"/>
          </p:cNvSpPr>
          <p:nvPr>
            <p:ph idx="13"/>
          </p:nvPr>
        </p:nvSpPr>
        <p:spPr>
          <a:xfrm>
            <a:off x="4663440" y="129540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14884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663440" y="214884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00228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663440" y="300228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Jump Link"/>
          <p:cNvSpPr>
            <a:spLocks noGrp="1"/>
          </p:cNvSpPr>
          <p:nvPr>
            <p:ph type="body" sz="quarter" idx="18" hasCustomPrompt="1"/>
          </p:nvPr>
        </p:nvSpPr>
        <p:spPr>
          <a:xfrm>
            <a:off x="3465576" y="6553200"/>
            <a:ext cx="2212848" cy="100584"/>
          </a:xfrm>
          <a:prstGeom prst="rect">
            <a:avLst/>
          </a:prstGeom>
        </p:spPr>
        <p:txBody>
          <a:bodyPr lIns="0" tIns="0" rIns="0" bIns="0"/>
          <a:lstStyle>
            <a:lvl1pPr marL="0" indent="0" algn="ctr">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dirty="0"/>
              <a:t>Add “Access the text alternative for slide images.”</a:t>
            </a:r>
          </a:p>
        </p:txBody>
      </p:sp>
      <p:sp>
        <p:nvSpPr>
          <p:cNvPr id="14" name="Content Placeholder 1"/>
          <p:cNvSpPr>
            <a:spLocks noGrp="1"/>
          </p:cNvSpPr>
          <p:nvPr>
            <p:ph idx="20"/>
          </p:nvPr>
        </p:nvSpPr>
        <p:spPr>
          <a:xfrm>
            <a:off x="457200" y="385572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21"/>
          </p:nvPr>
        </p:nvSpPr>
        <p:spPr>
          <a:xfrm>
            <a:off x="4663440" y="385572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
          <p:cNvSpPr>
            <a:spLocks noGrp="1"/>
          </p:cNvSpPr>
          <p:nvPr>
            <p:ph idx="22"/>
          </p:nvPr>
        </p:nvSpPr>
        <p:spPr>
          <a:xfrm>
            <a:off x="457200" y="470916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
          <p:cNvSpPr>
            <a:spLocks noGrp="1"/>
          </p:cNvSpPr>
          <p:nvPr>
            <p:ph idx="23"/>
          </p:nvPr>
        </p:nvSpPr>
        <p:spPr>
          <a:xfrm>
            <a:off x="4663440" y="470916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
          <p:cNvSpPr>
            <a:spLocks noGrp="1"/>
          </p:cNvSpPr>
          <p:nvPr>
            <p:ph idx="24"/>
          </p:nvPr>
        </p:nvSpPr>
        <p:spPr>
          <a:xfrm>
            <a:off x="457200" y="556260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
          <p:cNvSpPr>
            <a:spLocks noGrp="1"/>
          </p:cNvSpPr>
          <p:nvPr>
            <p:ph idx="25"/>
          </p:nvPr>
        </p:nvSpPr>
        <p:spPr>
          <a:xfrm>
            <a:off x="4663440" y="556260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hoto Credit"/>
          <p:cNvSpPr>
            <a:spLocks noGrp="1"/>
          </p:cNvSpPr>
          <p:nvPr>
            <p:ph type="body" sz="quarter" idx="26" hasCustomPrompt="1"/>
          </p:nvPr>
        </p:nvSpPr>
        <p:spPr>
          <a:xfrm>
            <a:off x="6473952" y="6705600"/>
            <a:ext cx="2670048" cy="155448"/>
          </a:xfrm>
          <a:prstGeom prst="rect">
            <a:avLst/>
          </a:prstGeom>
        </p:spPr>
        <p:txBody>
          <a:bodyPr lIns="0" tIns="0" rIns="45720" bIns="0"/>
          <a:lstStyle>
            <a:lvl1pPr marL="0" indent="0" algn="r">
              <a:buNone/>
              <a:defRPr sz="800">
                <a:solidFill>
                  <a:schemeClr val="bg1"/>
                </a:solidFill>
              </a:defRPr>
            </a:lvl1pPr>
          </a:lstStyle>
          <a:p>
            <a:pPr lvl="0"/>
            <a:r>
              <a:rPr lang="en-US" dirty="0"/>
              <a:t>Insert Photo Credit Here</a:t>
            </a:r>
          </a:p>
        </p:txBody>
      </p:sp>
      <p:sp>
        <p:nvSpPr>
          <p:cNvPr id="21" name="文字方塊 20"/>
          <p:cNvSpPr txBox="1"/>
          <p:nvPr userDrawn="1"/>
        </p:nvSpPr>
        <p:spPr>
          <a:xfrm>
            <a:off x="8750944" y="6474023"/>
            <a:ext cx="393056" cy="307777"/>
          </a:xfrm>
          <a:prstGeom prst="rect">
            <a:avLst/>
          </a:prstGeom>
          <a:noFill/>
        </p:spPr>
        <p:txBody>
          <a:bodyPr wrap="none" rtlCol="0">
            <a:spAutoFit/>
          </a:bodyPr>
          <a:lstStyle/>
          <a:p>
            <a:pPr fontAlgn="auto">
              <a:spcBef>
                <a:spcPts val="0"/>
              </a:spcBef>
              <a:spcAft>
                <a:spcPts val="0"/>
              </a:spcAft>
            </a:pPr>
            <a:fld id="{EFDC33AE-F22F-415D-9D36-05FD6492E268}" type="slidenum">
              <a:rPr kumimoji="0" lang="zh-TW" altLang="en-US" sz="140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pPr fontAlgn="auto">
                <a:spcBef>
                  <a:spcPts val="0"/>
                </a:spcBef>
                <a:spcAft>
                  <a:spcPts val="0"/>
                </a:spcAft>
              </a:pPr>
              <a:t>‹#›</a:t>
            </a:fld>
            <a:endParaRPr kumimoji="0" lang="zh-TW" altLang="en-US" sz="1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6115457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ed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117804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ed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Jump Link"/>
          <p:cNvSpPr>
            <a:spLocks noGrp="1"/>
          </p:cNvSpPr>
          <p:nvPr>
            <p:ph type="body" sz="quarter" idx="12" hasCustomPrompt="1"/>
          </p:nvPr>
        </p:nvSpPr>
        <p:spPr>
          <a:xfrm>
            <a:off x="327324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1232155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ed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357063" y="59960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382630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ed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02643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1687595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ed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9627553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Red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Jump Link"/>
          <p:cNvSpPr>
            <a:spLocks noGrp="1"/>
          </p:cNvSpPr>
          <p:nvPr>
            <p:ph type="body" sz="quarter" idx="16" hasCustomPrompt="1"/>
          </p:nvPr>
        </p:nvSpPr>
        <p:spPr>
          <a:xfrm>
            <a:off x="3467512" y="5081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7192070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Red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5"/>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a:p>
        </p:txBody>
      </p:sp>
      <p:sp>
        <p:nvSpPr>
          <p:cNvPr id="5" name="Video Credit"/>
          <p:cNvSpPr>
            <a:spLocks noGrp="1"/>
          </p:cNvSpPr>
          <p:nvPr>
            <p:ph type="body" sz="quarter" idx="12"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Video Credit Here</a:t>
            </a:r>
          </a:p>
        </p:txBody>
      </p:sp>
    </p:spTree>
    <p:extLst>
      <p:ext uri="{BB962C8B-B14F-4D97-AF65-F5344CB8AC3E}">
        <p14:creationId xmlns:p14="http://schemas.microsoft.com/office/powerpoint/2010/main" val="3516354117"/>
      </p:ext>
    </p:extLst>
  </p:cSld>
  <p:clrMapOvr>
    <a:masterClrMapping/>
  </p:clrMapOvr>
  <p:extLst>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3600" b="0">
                <a:solidFill>
                  <a:srgbClr val="04617B"/>
                </a:solidFill>
                <a:latin typeface="+mj-lt"/>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457200" y="1295400"/>
            <a:ext cx="8229600" cy="52578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文字方塊 6"/>
          <p:cNvSpPr txBox="1"/>
          <p:nvPr userDrawn="1"/>
        </p:nvSpPr>
        <p:spPr>
          <a:xfrm>
            <a:off x="8750944" y="6474023"/>
            <a:ext cx="393056" cy="307777"/>
          </a:xfrm>
          <a:prstGeom prst="rect">
            <a:avLst/>
          </a:prstGeom>
          <a:noFill/>
        </p:spPr>
        <p:txBody>
          <a:bodyPr wrap="none" rtlCol="0">
            <a:spAutoFit/>
          </a:bodyPr>
          <a:lstStyle/>
          <a:p>
            <a:pPr fontAlgn="auto">
              <a:spcBef>
                <a:spcPts val="0"/>
              </a:spcBef>
              <a:spcAft>
                <a:spcPts val="0"/>
              </a:spcAft>
            </a:pPr>
            <a:fld id="{EFDC33AE-F22F-415D-9D36-05FD6492E268}" type="slidenum">
              <a:rPr kumimoji="0" lang="zh-TW" altLang="en-US" sz="140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pPr fontAlgn="auto">
                <a:spcBef>
                  <a:spcPts val="0"/>
                </a:spcBef>
                <a:spcAft>
                  <a:spcPts val="0"/>
                </a:spcAft>
              </a:pPr>
              <a:t>‹#›</a:t>
            </a:fld>
            <a:endParaRPr kumimoji="0" lang="zh-TW" altLang="en-US" sz="1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3691585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3600" b="0">
                <a:solidFill>
                  <a:srgbClr val="04617B"/>
                </a:solidFill>
                <a:latin typeface="+mj-lt"/>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457200" y="1295400"/>
            <a:ext cx="8229600" cy="23622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
          <p:cNvSpPr>
            <a:spLocks noGrp="1"/>
          </p:cNvSpPr>
          <p:nvPr>
            <p:ph idx="13"/>
          </p:nvPr>
        </p:nvSpPr>
        <p:spPr>
          <a:xfrm>
            <a:off x="457200" y="3810000"/>
            <a:ext cx="8229600" cy="23622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Jump Link"/>
          <p:cNvSpPr>
            <a:spLocks noGrp="1"/>
          </p:cNvSpPr>
          <p:nvPr>
            <p:ph type="body" sz="quarter" idx="14" hasCustomPrompt="1"/>
          </p:nvPr>
        </p:nvSpPr>
        <p:spPr>
          <a:xfrm>
            <a:off x="3465576" y="6553200"/>
            <a:ext cx="2212848" cy="100584"/>
          </a:xfrm>
          <a:prstGeom prst="rect">
            <a:avLst/>
          </a:prstGeom>
        </p:spPr>
        <p:txBody>
          <a:bodyPr lIns="0" tIns="0" rIns="0" bIns="0"/>
          <a:lstStyle>
            <a:lvl1pPr marL="0" indent="0" algn="ctr">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dirty="0"/>
              <a:t>Add “Access the text alternative for slide images.”</a:t>
            </a:r>
          </a:p>
        </p:txBody>
      </p:sp>
      <p:sp>
        <p:nvSpPr>
          <p:cNvPr id="13" name="Photo Credit"/>
          <p:cNvSpPr>
            <a:spLocks noGrp="1"/>
          </p:cNvSpPr>
          <p:nvPr>
            <p:ph type="body" sz="quarter" idx="15" hasCustomPrompt="1"/>
          </p:nvPr>
        </p:nvSpPr>
        <p:spPr>
          <a:xfrm>
            <a:off x="6473952" y="6705599"/>
            <a:ext cx="2670048" cy="155448"/>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8" name="文字方塊 7"/>
          <p:cNvSpPr txBox="1"/>
          <p:nvPr userDrawn="1"/>
        </p:nvSpPr>
        <p:spPr>
          <a:xfrm>
            <a:off x="8750944" y="6474023"/>
            <a:ext cx="393056" cy="307777"/>
          </a:xfrm>
          <a:prstGeom prst="rect">
            <a:avLst/>
          </a:prstGeom>
          <a:noFill/>
        </p:spPr>
        <p:txBody>
          <a:bodyPr wrap="none" rtlCol="0">
            <a:spAutoFit/>
          </a:bodyPr>
          <a:lstStyle/>
          <a:p>
            <a:pPr fontAlgn="auto">
              <a:spcBef>
                <a:spcPts val="0"/>
              </a:spcBef>
              <a:spcAft>
                <a:spcPts val="0"/>
              </a:spcAft>
            </a:pPr>
            <a:fld id="{EFDC33AE-F22F-415D-9D36-05FD6492E268}" type="slidenum">
              <a:rPr kumimoji="0" lang="zh-TW" altLang="en-US" sz="140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pPr fontAlgn="auto">
                <a:spcBef>
                  <a:spcPts val="0"/>
                </a:spcBef>
                <a:spcAft>
                  <a:spcPts val="0"/>
                </a:spcAft>
              </a:pPr>
              <a:t>‹#›</a:t>
            </a:fld>
            <a:endParaRPr kumimoji="0" lang="zh-TW" altLang="en-US" sz="1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382616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88E300FA-520D-418D-8E57-02704231E3C7}" type="datetime1">
              <a:rPr lang="en-US" altLang="zh-TW" smtClean="0"/>
              <a:pPr>
                <a:defRPr/>
              </a:pPr>
              <a:t>4/6/2023</a:t>
            </a:fld>
            <a:endParaRPr lang="en-US"/>
          </a:p>
        </p:txBody>
      </p:sp>
      <p:sp>
        <p:nvSpPr>
          <p:cNvPr id="3" name="Footer Placeholder 21"/>
          <p:cNvSpPr>
            <a:spLocks noGrp="1"/>
          </p:cNvSpPr>
          <p:nvPr>
            <p:ph type="ftr" sz="quarter"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a:xfrm>
            <a:off x="8229600" y="6416675"/>
            <a:ext cx="762000" cy="365125"/>
          </a:xfrm>
        </p:spPr>
        <p:txBody>
          <a:bodyPr/>
          <a:lstStyle>
            <a:lvl1pPr>
              <a:defRPr>
                <a:latin typeface="+mj-lt"/>
              </a:defRPr>
            </a:lvl1pPr>
          </a:lstStyle>
          <a:p>
            <a:pPr>
              <a:defRPr/>
            </a:pPr>
            <a:fld id="{DF3787D2-9022-4A44-8827-117AD5DEEFBA}" type="slidenum">
              <a:rPr lang="en-US" smtClean="0"/>
              <a:pPr>
                <a:defRPr/>
              </a:pPr>
              <a:t>‹#›</a:t>
            </a:fld>
            <a:endParaRPr lang="en-US"/>
          </a:p>
        </p:txBody>
      </p:sp>
    </p:spTree>
    <p:extLst>
      <p:ext uri="{BB962C8B-B14F-4D97-AF65-F5344CB8AC3E}">
        <p14:creationId xmlns:p14="http://schemas.microsoft.com/office/powerpoint/2010/main" val="91345983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2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3600" b="0">
                <a:solidFill>
                  <a:srgbClr val="04617B"/>
                </a:solidFill>
                <a:latin typeface="+mj-lt"/>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457200" y="1295400"/>
            <a:ext cx="8229600" cy="15240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
          <p:cNvSpPr>
            <a:spLocks noGrp="1"/>
          </p:cNvSpPr>
          <p:nvPr>
            <p:ph idx="13"/>
          </p:nvPr>
        </p:nvSpPr>
        <p:spPr>
          <a:xfrm>
            <a:off x="457200" y="3048000"/>
            <a:ext cx="8229600" cy="16002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4800600"/>
            <a:ext cx="8229600" cy="16002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Jump Link"/>
          <p:cNvSpPr>
            <a:spLocks noGrp="1"/>
          </p:cNvSpPr>
          <p:nvPr>
            <p:ph type="body" sz="quarter" idx="15" hasCustomPrompt="1"/>
          </p:nvPr>
        </p:nvSpPr>
        <p:spPr>
          <a:xfrm>
            <a:off x="3465576" y="6553200"/>
            <a:ext cx="2212848" cy="100584"/>
          </a:xfrm>
          <a:prstGeom prst="rect">
            <a:avLst/>
          </a:prstGeom>
        </p:spPr>
        <p:txBody>
          <a:bodyPr lIns="0" tIns="0" rIns="0" bIns="0"/>
          <a:lstStyle>
            <a:lvl1pPr marL="0" indent="0" algn="ctr">
              <a:buNone/>
              <a:defRPr sz="800"/>
            </a:lvl1pPr>
            <a:lvl2pPr>
              <a:defRPr sz="800"/>
            </a:lvl2pPr>
            <a:lvl3pPr>
              <a:defRPr sz="800"/>
            </a:lvl3pPr>
            <a:lvl4pPr>
              <a:defRPr sz="800"/>
            </a:lvl4pPr>
            <a:lvl5pPr>
              <a:defRPr sz="800"/>
            </a:lvl5pPr>
          </a:lstStyle>
          <a:p>
            <a:pPr lvl="0"/>
            <a:r>
              <a:rPr lang="en-US" dirty="0"/>
              <a:t>Add “Access the text alternative for slide images.”</a:t>
            </a:r>
          </a:p>
        </p:txBody>
      </p:sp>
      <p:sp>
        <p:nvSpPr>
          <p:cNvPr id="14" name="Photo Credit"/>
          <p:cNvSpPr>
            <a:spLocks noGrp="1"/>
          </p:cNvSpPr>
          <p:nvPr>
            <p:ph type="body" sz="quarter" idx="16" hasCustomPrompt="1"/>
          </p:nvPr>
        </p:nvSpPr>
        <p:spPr>
          <a:xfrm>
            <a:off x="6473952" y="6705600"/>
            <a:ext cx="2670048" cy="155448"/>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defRPr>
            </a:lvl1pPr>
            <a:lvl2pPr>
              <a:defRPr sz="800"/>
            </a:lvl2pPr>
            <a:lvl3pPr>
              <a:defRPr sz="800"/>
            </a:lvl3pPr>
            <a:lvl4pPr>
              <a:defRPr sz="800"/>
            </a:lvl4pPr>
            <a:lvl5pPr>
              <a:defRPr sz="800"/>
            </a:lvl5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8" name="文字方塊 7"/>
          <p:cNvSpPr txBox="1"/>
          <p:nvPr userDrawn="1"/>
        </p:nvSpPr>
        <p:spPr>
          <a:xfrm>
            <a:off x="8750944" y="6474023"/>
            <a:ext cx="393056" cy="307777"/>
          </a:xfrm>
          <a:prstGeom prst="rect">
            <a:avLst/>
          </a:prstGeom>
          <a:noFill/>
        </p:spPr>
        <p:txBody>
          <a:bodyPr wrap="none" rtlCol="0">
            <a:spAutoFit/>
          </a:bodyPr>
          <a:lstStyle/>
          <a:p>
            <a:pPr fontAlgn="auto">
              <a:spcBef>
                <a:spcPts val="0"/>
              </a:spcBef>
              <a:spcAft>
                <a:spcPts val="0"/>
              </a:spcAft>
            </a:pPr>
            <a:fld id="{EFDC33AE-F22F-415D-9D36-05FD6492E268}" type="slidenum">
              <a:rPr kumimoji="0" lang="zh-TW" altLang="en-US" sz="140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pPr fontAlgn="auto">
                <a:spcBef>
                  <a:spcPts val="0"/>
                </a:spcBef>
                <a:spcAft>
                  <a:spcPts val="0"/>
                </a:spcAft>
              </a:pPr>
              <a:t>‹#›</a:t>
            </a:fld>
            <a:endParaRPr kumimoji="0" lang="zh-TW" altLang="en-US" sz="1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414640204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3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3600" b="0">
                <a:solidFill>
                  <a:srgbClr val="04617B"/>
                </a:solidFill>
                <a:latin typeface="+mj-lt"/>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457200" y="1295400"/>
            <a:ext cx="8229600" cy="10668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
          <p:cNvSpPr>
            <a:spLocks noGrp="1"/>
          </p:cNvSpPr>
          <p:nvPr>
            <p:ph idx="13"/>
          </p:nvPr>
        </p:nvSpPr>
        <p:spPr>
          <a:xfrm>
            <a:off x="457200" y="2514600"/>
            <a:ext cx="8229600" cy="10668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810000"/>
            <a:ext cx="8229600" cy="10668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5029200"/>
            <a:ext cx="8229600" cy="106680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Jump Link"/>
          <p:cNvSpPr>
            <a:spLocks noGrp="1"/>
          </p:cNvSpPr>
          <p:nvPr>
            <p:ph type="body" sz="quarter" idx="16" hasCustomPrompt="1"/>
          </p:nvPr>
        </p:nvSpPr>
        <p:spPr>
          <a:xfrm>
            <a:off x="3465576" y="6553200"/>
            <a:ext cx="2212848" cy="100584"/>
          </a:xfrm>
          <a:prstGeom prst="rect">
            <a:avLst/>
          </a:prstGeom>
        </p:spPr>
        <p:txBody>
          <a:bodyPr lIns="0" tIns="0" rIns="0" bIns="0"/>
          <a:lstStyle>
            <a:lvl1pPr marL="0" indent="0" algn="ctr">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dirty="0"/>
              <a:t>Add “Access the text alternative for slide images.”</a:t>
            </a:r>
          </a:p>
        </p:txBody>
      </p:sp>
      <p:sp>
        <p:nvSpPr>
          <p:cNvPr id="14" name="Photo Credit"/>
          <p:cNvSpPr>
            <a:spLocks noGrp="1"/>
          </p:cNvSpPr>
          <p:nvPr>
            <p:ph type="body" sz="quarter" idx="17" hasCustomPrompt="1"/>
          </p:nvPr>
        </p:nvSpPr>
        <p:spPr>
          <a:xfrm>
            <a:off x="6473952" y="6705600"/>
            <a:ext cx="2670048" cy="155448"/>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9" name="文字方塊 8"/>
          <p:cNvSpPr txBox="1"/>
          <p:nvPr userDrawn="1"/>
        </p:nvSpPr>
        <p:spPr>
          <a:xfrm>
            <a:off x="8750944" y="6474023"/>
            <a:ext cx="393056" cy="307777"/>
          </a:xfrm>
          <a:prstGeom prst="rect">
            <a:avLst/>
          </a:prstGeom>
          <a:noFill/>
        </p:spPr>
        <p:txBody>
          <a:bodyPr wrap="none" rtlCol="0">
            <a:spAutoFit/>
          </a:bodyPr>
          <a:lstStyle/>
          <a:p>
            <a:pPr fontAlgn="auto">
              <a:spcBef>
                <a:spcPts val="0"/>
              </a:spcBef>
              <a:spcAft>
                <a:spcPts val="0"/>
              </a:spcAft>
            </a:pPr>
            <a:fld id="{EFDC33AE-F22F-415D-9D36-05FD6492E268}" type="slidenum">
              <a:rPr kumimoji="0" lang="zh-TW" altLang="en-US" sz="140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pPr fontAlgn="auto">
                <a:spcBef>
                  <a:spcPts val="0"/>
                </a:spcBef>
                <a:spcAft>
                  <a:spcPts val="0"/>
                </a:spcAft>
              </a:pPr>
              <a:t>‹#›</a:t>
            </a:fld>
            <a:endParaRPr kumimoji="0" lang="zh-TW" altLang="en-US" sz="1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6939236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4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3600" b="0">
                <a:solidFill>
                  <a:srgbClr val="04617B"/>
                </a:solidFill>
                <a:latin typeface="+mj-lt"/>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457200" y="1295400"/>
            <a:ext cx="822960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
          <p:cNvSpPr>
            <a:spLocks noGrp="1"/>
          </p:cNvSpPr>
          <p:nvPr>
            <p:ph idx="13"/>
          </p:nvPr>
        </p:nvSpPr>
        <p:spPr>
          <a:xfrm>
            <a:off x="457200" y="2179320"/>
            <a:ext cx="822960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063240"/>
            <a:ext cx="822960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3947160"/>
            <a:ext cx="822960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4831080"/>
            <a:ext cx="822960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5715000"/>
            <a:ext cx="822960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Jump Link"/>
          <p:cNvSpPr>
            <a:spLocks noGrp="1"/>
          </p:cNvSpPr>
          <p:nvPr>
            <p:ph type="body" sz="quarter" idx="18" hasCustomPrompt="1"/>
          </p:nvPr>
        </p:nvSpPr>
        <p:spPr>
          <a:xfrm>
            <a:off x="3465576" y="6553200"/>
            <a:ext cx="2212848" cy="100584"/>
          </a:xfrm>
          <a:prstGeom prst="rect">
            <a:avLst/>
          </a:prstGeom>
        </p:spPr>
        <p:txBody>
          <a:bodyPr lIns="0" tIns="0" rIns="0" bIns="0"/>
          <a:lstStyle>
            <a:lvl1pPr marL="0" indent="0" algn="ctr">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dirty="0"/>
              <a:t>Add “Access the text alternative for slide images.”</a:t>
            </a:r>
          </a:p>
        </p:txBody>
      </p:sp>
      <p:sp>
        <p:nvSpPr>
          <p:cNvPr id="16" name="Photo Credit"/>
          <p:cNvSpPr>
            <a:spLocks noGrp="1"/>
          </p:cNvSpPr>
          <p:nvPr>
            <p:ph type="body" sz="quarter" idx="19" hasCustomPrompt="1"/>
          </p:nvPr>
        </p:nvSpPr>
        <p:spPr>
          <a:xfrm>
            <a:off x="6473952" y="6705600"/>
            <a:ext cx="2670048" cy="155448"/>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14" name="文字方塊 13"/>
          <p:cNvSpPr txBox="1"/>
          <p:nvPr userDrawn="1"/>
        </p:nvSpPr>
        <p:spPr>
          <a:xfrm>
            <a:off x="8750944" y="6474023"/>
            <a:ext cx="393056" cy="307777"/>
          </a:xfrm>
          <a:prstGeom prst="rect">
            <a:avLst/>
          </a:prstGeom>
          <a:noFill/>
        </p:spPr>
        <p:txBody>
          <a:bodyPr wrap="none" rtlCol="0">
            <a:spAutoFit/>
          </a:bodyPr>
          <a:lstStyle/>
          <a:p>
            <a:pPr fontAlgn="auto">
              <a:spcBef>
                <a:spcPts val="0"/>
              </a:spcBef>
              <a:spcAft>
                <a:spcPts val="0"/>
              </a:spcAft>
            </a:pPr>
            <a:fld id="{EFDC33AE-F22F-415D-9D36-05FD6492E268}" type="slidenum">
              <a:rPr kumimoji="0" lang="zh-TW" altLang="en-US" sz="140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pPr fontAlgn="auto">
                <a:spcBef>
                  <a:spcPts val="0"/>
                </a:spcBef>
                <a:spcAft>
                  <a:spcPts val="0"/>
                </a:spcAft>
              </a:pPr>
              <a:t>‹#›</a:t>
            </a:fld>
            <a:endParaRPr kumimoji="0" lang="zh-TW" altLang="en-US" sz="1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164899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5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3600" b="0">
                <a:solidFill>
                  <a:srgbClr val="04617B"/>
                </a:solidFill>
                <a:latin typeface="+mj-lt"/>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457200" y="129540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
          <p:cNvSpPr>
            <a:spLocks noGrp="1"/>
          </p:cNvSpPr>
          <p:nvPr>
            <p:ph idx="13"/>
          </p:nvPr>
        </p:nvSpPr>
        <p:spPr>
          <a:xfrm>
            <a:off x="4663440" y="129540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14884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663440" y="214884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00228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663440" y="300228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Jump Link"/>
          <p:cNvSpPr>
            <a:spLocks noGrp="1"/>
          </p:cNvSpPr>
          <p:nvPr>
            <p:ph type="body" sz="quarter" idx="18" hasCustomPrompt="1"/>
          </p:nvPr>
        </p:nvSpPr>
        <p:spPr>
          <a:xfrm>
            <a:off x="3465576" y="6553200"/>
            <a:ext cx="2212848" cy="100584"/>
          </a:xfrm>
          <a:prstGeom prst="rect">
            <a:avLst/>
          </a:prstGeom>
        </p:spPr>
        <p:txBody>
          <a:bodyPr lIns="0" tIns="0" rIns="0" bIns="0"/>
          <a:lstStyle>
            <a:lvl1pPr marL="0" indent="0" algn="ctr">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dirty="0"/>
              <a:t>Add “Access the text alternative for slide images.”</a:t>
            </a:r>
          </a:p>
        </p:txBody>
      </p:sp>
      <p:sp>
        <p:nvSpPr>
          <p:cNvPr id="14" name="Content Placeholder 1"/>
          <p:cNvSpPr>
            <a:spLocks noGrp="1"/>
          </p:cNvSpPr>
          <p:nvPr>
            <p:ph idx="20"/>
          </p:nvPr>
        </p:nvSpPr>
        <p:spPr>
          <a:xfrm>
            <a:off x="457200" y="385572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21"/>
          </p:nvPr>
        </p:nvSpPr>
        <p:spPr>
          <a:xfrm>
            <a:off x="4663440" y="385572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
          <p:cNvSpPr>
            <a:spLocks noGrp="1"/>
          </p:cNvSpPr>
          <p:nvPr>
            <p:ph idx="22"/>
          </p:nvPr>
        </p:nvSpPr>
        <p:spPr>
          <a:xfrm>
            <a:off x="457200" y="470916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
          <p:cNvSpPr>
            <a:spLocks noGrp="1"/>
          </p:cNvSpPr>
          <p:nvPr>
            <p:ph idx="23"/>
          </p:nvPr>
        </p:nvSpPr>
        <p:spPr>
          <a:xfrm>
            <a:off x="4663440" y="470916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
          <p:cNvSpPr>
            <a:spLocks noGrp="1"/>
          </p:cNvSpPr>
          <p:nvPr>
            <p:ph idx="24"/>
          </p:nvPr>
        </p:nvSpPr>
        <p:spPr>
          <a:xfrm>
            <a:off x="457200" y="556260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
          <p:cNvSpPr>
            <a:spLocks noGrp="1"/>
          </p:cNvSpPr>
          <p:nvPr>
            <p:ph idx="25"/>
          </p:nvPr>
        </p:nvSpPr>
        <p:spPr>
          <a:xfrm>
            <a:off x="4663440" y="5562600"/>
            <a:ext cx="4023360" cy="731520"/>
          </a:xfrm>
          <a:prstGeom prst="rect">
            <a:avLst/>
          </a:prstGeom>
        </p:spPr>
        <p:txBody>
          <a:bodyPr/>
          <a:lstStyle>
            <a:lvl1pPr marL="0" indent="0">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spcBef>
                <a:spcPts val="1200"/>
              </a:spcBef>
              <a:spcAft>
                <a:spcPts val="600"/>
              </a:spcAft>
              <a:buClr>
                <a:srgbClr val="04617B"/>
              </a:buClr>
              <a:buFont typeface="Arial" panose="020B0604020202020204" pitchFamily="34" charset="0"/>
              <a:buChar char="•"/>
              <a:defRPr sz="2800">
                <a:latin typeface="+mj-lt"/>
                <a:cs typeface="Arial" panose="020B0604020202020204" pitchFamily="34" charset="0"/>
              </a:defRPr>
            </a:lvl2pPr>
            <a:lvl3pPr marL="822960" indent="-274320">
              <a:spcBef>
                <a:spcPts val="1200"/>
              </a:spcBef>
              <a:spcAft>
                <a:spcPts val="600"/>
              </a:spcAft>
              <a:buClr>
                <a:srgbClr val="B60000"/>
              </a:buClr>
              <a:buFont typeface="Arial" panose="020B0604020202020204" pitchFamily="34" charset="0"/>
              <a:buChar char="•"/>
              <a:defRPr sz="2400">
                <a:latin typeface="+mj-lt"/>
                <a:cs typeface="Arial" panose="020B0604020202020204" pitchFamily="34" charset="0"/>
              </a:defRPr>
            </a:lvl3pPr>
            <a:lvl4pPr marL="1188720" indent="-274320">
              <a:spcBef>
                <a:spcPts val="1200"/>
              </a:spcBef>
              <a:spcAft>
                <a:spcPts val="600"/>
              </a:spcAft>
              <a:buClr>
                <a:srgbClr val="663F78"/>
              </a:buClr>
              <a:buFont typeface="Arial" panose="020B0604020202020204" pitchFamily="34" charset="0"/>
              <a:buChar char="•"/>
              <a:defRPr sz="2000">
                <a:latin typeface="+mj-lt"/>
                <a:cs typeface="Arial" panose="020B0604020202020204" pitchFamily="34" charset="0"/>
              </a:defRPr>
            </a:lvl4pPr>
            <a:lvl5pPr marL="1554480" indent="-228600">
              <a:spcBef>
                <a:spcPts val="1200"/>
              </a:spcBef>
              <a:spcAft>
                <a:spcPts val="600"/>
              </a:spcAft>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hoto Credit"/>
          <p:cNvSpPr>
            <a:spLocks noGrp="1"/>
          </p:cNvSpPr>
          <p:nvPr>
            <p:ph type="body" sz="quarter" idx="26" hasCustomPrompt="1"/>
          </p:nvPr>
        </p:nvSpPr>
        <p:spPr>
          <a:xfrm>
            <a:off x="6473952" y="6705600"/>
            <a:ext cx="2670048" cy="155448"/>
          </a:xfrm>
          <a:prstGeom prst="rect">
            <a:avLst/>
          </a:prstGeom>
        </p:spPr>
        <p:txBody>
          <a:bodyPr lIns="0" tIns="0" rIns="45720" bIns="0"/>
          <a:lstStyle>
            <a:lvl1pPr marL="0" indent="0" algn="r">
              <a:buNone/>
              <a:defRPr sz="800">
                <a:solidFill>
                  <a:schemeClr val="bg1"/>
                </a:solidFill>
              </a:defRPr>
            </a:lvl1pPr>
          </a:lstStyle>
          <a:p>
            <a:pPr lvl="0"/>
            <a:r>
              <a:rPr lang="en-US" dirty="0"/>
              <a:t>Insert Photo Credit Here</a:t>
            </a:r>
          </a:p>
        </p:txBody>
      </p:sp>
      <p:sp>
        <p:nvSpPr>
          <p:cNvPr id="21" name="文字方塊 20"/>
          <p:cNvSpPr txBox="1"/>
          <p:nvPr userDrawn="1"/>
        </p:nvSpPr>
        <p:spPr>
          <a:xfrm>
            <a:off x="8750944" y="6474023"/>
            <a:ext cx="393056" cy="307777"/>
          </a:xfrm>
          <a:prstGeom prst="rect">
            <a:avLst/>
          </a:prstGeom>
          <a:noFill/>
        </p:spPr>
        <p:txBody>
          <a:bodyPr wrap="none" rtlCol="0">
            <a:spAutoFit/>
          </a:bodyPr>
          <a:lstStyle/>
          <a:p>
            <a:pPr fontAlgn="auto">
              <a:spcBef>
                <a:spcPts val="0"/>
              </a:spcBef>
              <a:spcAft>
                <a:spcPts val="0"/>
              </a:spcAft>
            </a:pPr>
            <a:fld id="{EFDC33AE-F22F-415D-9D36-05FD6492E268}" type="slidenum">
              <a:rPr kumimoji="0" lang="zh-TW" altLang="en-US" sz="1400" smtClean="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pPr fontAlgn="auto">
                <a:spcBef>
                  <a:spcPts val="0"/>
                </a:spcBef>
                <a:spcAft>
                  <a:spcPts val="0"/>
                </a:spcAft>
              </a:pPr>
              <a:t>‹#›</a:t>
            </a:fld>
            <a:endParaRPr kumimoji="0" lang="zh-TW" altLang="en-US" sz="14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78712788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1724458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Jump Link"/>
          <p:cNvSpPr>
            <a:spLocks noGrp="1"/>
          </p:cNvSpPr>
          <p:nvPr>
            <p:ph type="body" sz="quarter" idx="12" hasCustomPrompt="1"/>
          </p:nvPr>
        </p:nvSpPr>
        <p:spPr>
          <a:xfrm>
            <a:off x="327324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3039570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d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357063" y="59960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59954042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02643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93253025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2865339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Jump Link"/>
          <p:cNvSpPr>
            <a:spLocks noGrp="1"/>
          </p:cNvSpPr>
          <p:nvPr>
            <p:ph type="body" sz="quarter" idx="16" hasCustomPrompt="1"/>
          </p:nvPr>
        </p:nvSpPr>
        <p:spPr>
          <a:xfrm>
            <a:off x="3467512" y="5081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085826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zh-TW" altLang="en-US"/>
              <a:t>按一下以編輯母片標題樣式</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TW" altLang="en-US"/>
              <a:t>按一下以編輯母片文字樣式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9"/>
          <p:cNvSpPr>
            <a:spLocks noGrp="1"/>
          </p:cNvSpPr>
          <p:nvPr>
            <p:ph type="dt" sz="half" idx="10"/>
          </p:nvPr>
        </p:nvSpPr>
        <p:spPr/>
        <p:txBody>
          <a:bodyPr/>
          <a:lstStyle>
            <a:lvl1pPr>
              <a:defRPr/>
            </a:lvl1pPr>
          </a:lstStyle>
          <a:p>
            <a:pPr>
              <a:defRPr/>
            </a:pPr>
            <a:fld id="{828985A6-C295-488B-84EC-3628CD84BC51}" type="datetime1">
              <a:rPr lang="en-US" altLang="zh-TW" smtClean="0"/>
              <a:pPr>
                <a:defRPr/>
              </a:pPr>
              <a:t>4/6/2023</a:t>
            </a:fld>
            <a:endParaRPr 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DF3787D2-9022-4A44-8827-117AD5DEEFBA}" type="slidenum">
              <a:rPr lang="en-US" smtClean="0"/>
              <a:pPr>
                <a:defRPr/>
              </a:pPr>
              <a:t>‹#›</a:t>
            </a:fld>
            <a:endParaRPr lang="en-US"/>
          </a:p>
        </p:txBody>
      </p:sp>
    </p:spTree>
    <p:extLst>
      <p:ext uri="{BB962C8B-B14F-4D97-AF65-F5344CB8AC3E}">
        <p14:creationId xmlns:p14="http://schemas.microsoft.com/office/powerpoint/2010/main" val="223914227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5"/>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a:p>
        </p:txBody>
      </p:sp>
      <p:sp>
        <p:nvSpPr>
          <p:cNvPr id="5" name="Video Credit"/>
          <p:cNvSpPr>
            <a:spLocks noGrp="1"/>
          </p:cNvSpPr>
          <p:nvPr>
            <p:ph type="body" sz="quarter" idx="12"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Video Credit Here</a:t>
            </a:r>
          </a:p>
        </p:txBody>
      </p:sp>
    </p:spTree>
    <p:extLst>
      <p:ext uri="{BB962C8B-B14F-4D97-AF65-F5344CB8AC3E}">
        <p14:creationId xmlns:p14="http://schemas.microsoft.com/office/powerpoint/2010/main" val="3013123114"/>
      </p:ext>
    </p:extLst>
  </p:cSld>
  <p:clrMapOvr>
    <a:masterClrMapping/>
  </p:clrMapOvr>
  <p:extLst>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5" name="Snip and Round Single Corner Rectangle 8"/>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en-US"/>
          </a:p>
        </p:txBody>
      </p:sp>
      <p:sp>
        <p:nvSpPr>
          <p:cNvPr id="6" name="Right Triangle 11"/>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en-US"/>
          </a:p>
        </p:txBody>
      </p:sp>
      <p:sp>
        <p:nvSpPr>
          <p:cNvPr id="7"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kumimoji="0" lang="en-US">
              <a:latin typeface="+mn-lt"/>
              <a:ea typeface="+mn-ea"/>
            </a:endParaRPr>
          </a:p>
        </p:txBody>
      </p:sp>
      <p:sp>
        <p:nvSpPr>
          <p:cNvPr id="8"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kumimoji="0" lang="en-US">
              <a:latin typeface="+mn-lt"/>
              <a:ea typeface="+mn-ea"/>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TW" altLang="en-US"/>
              <a:t>按一下以編輯母片標題樣式</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TW" altLang="en-US"/>
              <a:t>按一下以編輯母片文字樣式</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TW" altLang="en-US" noProof="0"/>
              <a:t>按一下圖示以新增圖片</a:t>
            </a:r>
            <a:endParaRPr lang="en-US" noProof="0" dirty="0"/>
          </a:p>
        </p:txBody>
      </p:sp>
      <p:sp>
        <p:nvSpPr>
          <p:cNvPr id="9" name="Date Placeholder 4"/>
          <p:cNvSpPr>
            <a:spLocks noGrp="1"/>
          </p:cNvSpPr>
          <p:nvPr>
            <p:ph type="dt" sz="half" idx="10"/>
          </p:nvPr>
        </p:nvSpPr>
        <p:spPr/>
        <p:txBody>
          <a:bodyPr/>
          <a:lstStyle>
            <a:lvl1pPr>
              <a:defRPr/>
            </a:lvl1pPr>
          </a:lstStyle>
          <a:p>
            <a:pPr>
              <a:defRPr/>
            </a:pPr>
            <a:fld id="{685D31C2-EA34-439A-99F1-4A8A6C7B6E59}" type="datetime1">
              <a:rPr lang="en-US" altLang="zh-TW" smtClean="0"/>
              <a:pPr>
                <a:defRPr/>
              </a:pPr>
              <a:t>4/6/2023</a:t>
            </a:fld>
            <a:endParaRPr lang="en-US"/>
          </a:p>
        </p:txBody>
      </p:sp>
      <p:sp>
        <p:nvSpPr>
          <p:cNvPr id="10" name="Footer Placeholder 5"/>
          <p:cNvSpPr>
            <a:spLocks noGrp="1"/>
          </p:cNvSpPr>
          <p:nvPr>
            <p:ph type="ftr" sz="quarter" idx="11"/>
          </p:nvPr>
        </p:nvSpPr>
        <p:spPr/>
        <p:txBody>
          <a:bodyPr/>
          <a:lstStyle>
            <a:lvl1pPr>
              <a:defRPr/>
            </a:lvl1pPr>
          </a:lstStyle>
          <a:p>
            <a:pPr>
              <a:defRPr/>
            </a:pPr>
            <a:endParaRPr lang="en-US"/>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DF3787D2-9022-4A44-8827-117AD5DEEFBA}" type="slidenum">
              <a:rPr lang="en-US" smtClean="0"/>
              <a:pPr>
                <a:defRPr/>
              </a:pPr>
              <a:t>‹#›</a:t>
            </a:fld>
            <a:endParaRPr lang="en-US"/>
          </a:p>
        </p:txBody>
      </p:sp>
    </p:spTree>
    <p:extLst>
      <p:ext uri="{BB962C8B-B14F-4D97-AF65-F5344CB8AC3E}">
        <p14:creationId xmlns:p14="http://schemas.microsoft.com/office/powerpoint/2010/main" val="4027674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8"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zh-TW" altLang="en-US"/>
              <a:t>按一下以編輯母片標題樣式</a:t>
            </a:r>
            <a:endParaRPr lang="en-US" altLang="zh-TW"/>
          </a:p>
        </p:txBody>
      </p:sp>
      <p:sp>
        <p:nvSpPr>
          <p:cNvPr id="1029"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zh-TW"/>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ea typeface="+mn-ea"/>
              </a:defRPr>
            </a:lvl1pPr>
          </a:lstStyle>
          <a:p>
            <a:pPr>
              <a:defRPr/>
            </a:pPr>
            <a:fld id="{BF6858E4-9665-4461-B23E-E376A6E545C1}" type="datetime1">
              <a:rPr lang="en-US" altLang="zh-TW" smtClean="0"/>
              <a:pPr>
                <a:defRPr/>
              </a:pPr>
              <a:t>4/6/2023</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ea typeface="+mn-ea"/>
              </a:defRPr>
            </a:lvl1pPr>
          </a:lstStyle>
          <a:p>
            <a:pPr>
              <a:defRPr/>
            </a:pPr>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200">
                <a:solidFill>
                  <a:schemeClr val="tx2">
                    <a:shade val="90000"/>
                  </a:schemeClr>
                </a:solidFill>
                <a:latin typeface="+mn-lt"/>
                <a:ea typeface="+mn-ea"/>
              </a:defRPr>
            </a:lvl1pPr>
          </a:lstStyle>
          <a:p>
            <a:pPr>
              <a:defRPr/>
            </a:pPr>
            <a:fld id="{DF3787D2-9022-4A44-8827-117AD5DEEFBA}"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hdr="0" ftr="0" dt="0"/>
  <p:txStyles>
    <p:title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p:titleStyle>
    <p:bodyStyle>
      <a:lvl1pPr marL="273050" indent="-273050" algn="l" rtl="0" eaLnBrk="1" fontAlgn="base" hangingPunct="1">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1" fontAlgn="base" hangingPunct="1">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1" fontAlgn="base" hangingPunct="1">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1" fontAlgn="base" hangingPunct="1">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S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a:defRPr/>
            </a:pPr>
            <a:fld id="{BF6858E4-9665-4461-B23E-E376A6E545C1}" type="datetime1">
              <a:rPr lang="en-US" altLang="zh-TW" smtClean="0"/>
              <a:pPr>
                <a:defRPr/>
              </a:pPr>
              <a:t>4/6/2023</a:t>
            </a:fld>
            <a:endParaRPr lang="en-U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a:defRPr/>
            </a:pPr>
            <a:endParaRPr lang="en-U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a:defRPr/>
            </a:pPr>
            <a:fld id="{DF3787D2-9022-4A44-8827-117AD5DEEFBA}" type="slidenum">
              <a:rPr lang="en-US" smtClean="0"/>
              <a:pPr>
                <a:defRPr/>
              </a:pPr>
              <a:t>‹#›</a:t>
            </a:fld>
            <a:endParaRPr lang="en-US"/>
          </a:p>
        </p:txBody>
      </p:sp>
    </p:spTree>
    <p:extLst>
      <p:ext uri="{BB962C8B-B14F-4D97-AF65-F5344CB8AC3E}">
        <p14:creationId xmlns:p14="http://schemas.microsoft.com/office/powerpoint/2010/main" val="196424198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Lst>
  <p:hf hdr="0" ftr="0" dt="0"/>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d Bar"/>
          <p:cNvSpPr/>
          <p:nvPr userDrawn="1"/>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0" lang="en-US" dirty="0">
              <a:solidFill>
                <a:srgbClr val="C30C20"/>
              </a:solidFill>
            </a:endParaRPr>
          </a:p>
        </p:txBody>
      </p:sp>
      <p:sp>
        <p:nvSpPr>
          <p:cNvPr id="10" name="Copyright" descr="©McGraw-Hill Education&#10;"/>
          <p:cNvSpPr txBox="1">
            <a:spLocks/>
          </p:cNvSpPr>
          <p:nvPr userDrawn="1"/>
        </p:nvSpPr>
        <p:spPr>
          <a:xfrm>
            <a:off x="0" y="6705600"/>
            <a:ext cx="155448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kumimoji="0" lang="en-US" dirty="0">
                <a:solidFill>
                  <a:prstClr val="white"/>
                </a:solidFill>
              </a:rPr>
              <a:t>© 2019 McGraw-Hill Education</a:t>
            </a:r>
          </a:p>
        </p:txBody>
      </p:sp>
    </p:spTree>
    <p:extLst>
      <p:ext uri="{BB962C8B-B14F-4D97-AF65-F5344CB8AC3E}">
        <p14:creationId xmlns:p14="http://schemas.microsoft.com/office/powerpoint/2010/main" val="220919248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d Bar"/>
          <p:cNvSpPr/>
          <p:nvPr userDrawn="1"/>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0" lang="en-US" dirty="0">
              <a:solidFill>
                <a:srgbClr val="C30C20"/>
              </a:solidFill>
            </a:endParaRPr>
          </a:p>
        </p:txBody>
      </p:sp>
      <p:sp>
        <p:nvSpPr>
          <p:cNvPr id="10" name="Copyright" descr="©McGraw-Hill Education&#10;"/>
          <p:cNvSpPr txBox="1">
            <a:spLocks/>
          </p:cNvSpPr>
          <p:nvPr userDrawn="1"/>
        </p:nvSpPr>
        <p:spPr>
          <a:xfrm>
            <a:off x="0" y="6705600"/>
            <a:ext cx="155448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kumimoji="0" lang="en-US" dirty="0">
                <a:solidFill>
                  <a:prstClr val="white"/>
                </a:solidFill>
              </a:rPr>
              <a:t>© 2019 McGraw-Hill Education</a:t>
            </a:r>
          </a:p>
        </p:txBody>
      </p:sp>
    </p:spTree>
    <p:extLst>
      <p:ext uri="{BB962C8B-B14F-4D97-AF65-F5344CB8AC3E}">
        <p14:creationId xmlns:p14="http://schemas.microsoft.com/office/powerpoint/2010/main" val="385459288"/>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d Bar"/>
          <p:cNvSpPr/>
          <p:nvPr userDrawn="1"/>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0" lang="en-US" dirty="0">
              <a:solidFill>
                <a:srgbClr val="C30C20"/>
              </a:solidFill>
            </a:endParaRPr>
          </a:p>
        </p:txBody>
      </p:sp>
      <p:sp>
        <p:nvSpPr>
          <p:cNvPr id="10" name="Copyright" descr="©McGraw-Hill Education&#10;"/>
          <p:cNvSpPr txBox="1">
            <a:spLocks/>
          </p:cNvSpPr>
          <p:nvPr userDrawn="1"/>
        </p:nvSpPr>
        <p:spPr>
          <a:xfrm>
            <a:off x="0" y="6705600"/>
            <a:ext cx="155448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kumimoji="0" lang="en-US" dirty="0">
                <a:solidFill>
                  <a:prstClr val="white"/>
                </a:solidFill>
              </a:rPr>
              <a:t>© 2019 McGraw-Hill Education</a:t>
            </a:r>
          </a:p>
        </p:txBody>
      </p:sp>
    </p:spTree>
    <p:extLst>
      <p:ext uri="{BB962C8B-B14F-4D97-AF65-F5344CB8AC3E}">
        <p14:creationId xmlns:p14="http://schemas.microsoft.com/office/powerpoint/2010/main" val="3394045072"/>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d Bar"/>
          <p:cNvSpPr/>
          <p:nvPr userDrawn="1"/>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0" lang="en-US" dirty="0">
              <a:solidFill>
                <a:srgbClr val="C30C20"/>
              </a:solidFill>
            </a:endParaRPr>
          </a:p>
        </p:txBody>
      </p:sp>
      <p:sp>
        <p:nvSpPr>
          <p:cNvPr id="10" name="Copyright" descr="©McGraw-Hill Education&#10;"/>
          <p:cNvSpPr txBox="1">
            <a:spLocks/>
          </p:cNvSpPr>
          <p:nvPr userDrawn="1"/>
        </p:nvSpPr>
        <p:spPr>
          <a:xfrm>
            <a:off x="0" y="6705600"/>
            <a:ext cx="155448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kumimoji="0" lang="en-US" dirty="0">
                <a:solidFill>
                  <a:prstClr val="white"/>
                </a:solidFill>
              </a:rPr>
              <a:t>© 2019 McGraw-Hill Education</a:t>
            </a:r>
          </a:p>
        </p:txBody>
      </p:sp>
    </p:spTree>
    <p:extLst>
      <p:ext uri="{BB962C8B-B14F-4D97-AF65-F5344CB8AC3E}">
        <p14:creationId xmlns:p14="http://schemas.microsoft.com/office/powerpoint/2010/main" val="40201362"/>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23.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12.png"/><Relationship Id="rId5" Type="http://schemas.openxmlformats.org/officeDocument/2006/relationships/tags" Target="../tags/tag5.xml"/><Relationship Id="rId10" Type="http://schemas.openxmlformats.org/officeDocument/2006/relationships/image" Target="../media/image11.png"/><Relationship Id="rId4" Type="http://schemas.openxmlformats.org/officeDocument/2006/relationships/tags" Target="../tags/tag4.xml"/><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76400" y="1811863"/>
            <a:ext cx="5715000" cy="1515533"/>
          </a:xfrm>
          <a:ln>
            <a:miter lim="800000"/>
            <a:headEnd/>
            <a:tailEnd/>
          </a:ln>
        </p:spPr>
        <p:txBody>
          <a:bodyPr/>
          <a:lstStyle/>
          <a:p>
            <a:pPr fontAlgn="auto">
              <a:spcAft>
                <a:spcPts val="0"/>
              </a:spcAft>
              <a:defRPr/>
            </a:pPr>
            <a:r>
              <a:rPr lang="en-US" sz="4400" dirty="0">
                <a:solidFill>
                  <a:schemeClr val="tx1"/>
                </a:solidFill>
                <a:latin typeface="Calibri" panose="020F0502020204030204" pitchFamily="34" charset="0"/>
                <a:cs typeface="Calibri" panose="020F0502020204030204" pitchFamily="34" charset="0"/>
              </a:rPr>
              <a:t>Induction and Recursion</a:t>
            </a:r>
          </a:p>
        </p:txBody>
      </p:sp>
      <p:sp>
        <p:nvSpPr>
          <p:cNvPr id="5123" name="Subtitle 2"/>
          <p:cNvSpPr>
            <a:spLocks noGrp="1"/>
          </p:cNvSpPr>
          <p:nvPr>
            <p:ph type="subTitle" idx="1"/>
          </p:nvPr>
        </p:nvSpPr>
        <p:spPr/>
        <p:txBody>
          <a:bodyPr>
            <a:normAutofit/>
          </a:bodyPr>
          <a:lstStyle/>
          <a:p>
            <a:r>
              <a:rPr lang="en-US" altLang="zh-TW" sz="4000" b="1" dirty="0">
                <a:latin typeface="Calibri" panose="020F0502020204030204" pitchFamily="34" charset="0"/>
                <a:cs typeface="Calibri" panose="020F0502020204030204" pitchFamily="34" charset="0"/>
              </a:rPr>
              <a:t>Chapter 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zh-TW" dirty="0"/>
              <a:t>Proving Summation Formula</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10</a:t>
            </a:fld>
            <a:endParaRPr lang="en-US"/>
          </a:p>
        </p:txBody>
      </p:sp>
      <p:sp>
        <p:nvSpPr>
          <p:cNvPr id="15" name="Content Placeholder 2"/>
          <p:cNvSpPr>
            <a:spLocks noGrp="1"/>
          </p:cNvSpPr>
          <p:nvPr>
            <p:ph idx="1"/>
          </p:nvPr>
        </p:nvSpPr>
        <p:spPr>
          <a:xfrm>
            <a:off x="304800" y="1295401"/>
            <a:ext cx="8686800" cy="5181600"/>
          </a:xfrm>
        </p:spPr>
        <p:txBody>
          <a:bodyPr/>
          <a:lstStyle/>
          <a:p>
            <a:pPr>
              <a:lnSpc>
                <a:spcPct val="150000"/>
              </a:lnSpc>
              <a:spcBef>
                <a:spcPct val="5000"/>
              </a:spcBef>
            </a:pPr>
            <a:r>
              <a:rPr lang="en-US" altLang="zh-TW" dirty="0"/>
              <a:t>Example: Conjecture and prove correct a formula for the sum of the first </a:t>
            </a:r>
            <a:r>
              <a:rPr lang="en-US" altLang="zh-TW" i="1" dirty="0"/>
              <a:t>n</a:t>
            </a:r>
            <a:r>
              <a:rPr lang="en-US" altLang="zh-TW" dirty="0"/>
              <a:t> positive odd integers. Then prove your conjecture.</a:t>
            </a:r>
          </a:p>
          <a:p>
            <a:pPr lvl="1">
              <a:lnSpc>
                <a:spcPct val="150000"/>
              </a:lnSpc>
              <a:spcBef>
                <a:spcPct val="5000"/>
              </a:spcBef>
            </a:pPr>
            <a:r>
              <a:rPr lang="en-US" altLang="zh-TW" dirty="0"/>
              <a:t>Solution: </a:t>
            </a:r>
          </a:p>
          <a:p>
            <a:pPr lvl="2">
              <a:lnSpc>
                <a:spcPct val="150000"/>
              </a:lnSpc>
              <a:spcBef>
                <a:spcPct val="5000"/>
              </a:spcBef>
            </a:pPr>
            <a:r>
              <a:rPr lang="en-US" altLang="zh-TW" dirty="0"/>
              <a:t>We have: </a:t>
            </a:r>
          </a:p>
          <a:p>
            <a:pPr lvl="3">
              <a:lnSpc>
                <a:spcPct val="150000"/>
              </a:lnSpc>
              <a:spcBef>
                <a:spcPct val="5000"/>
              </a:spcBef>
            </a:pPr>
            <a:r>
              <a:rPr lang="en-US" altLang="zh-TW" dirty="0"/>
              <a:t>1= 1, 1 + 3 = 4, 1 + 3 + 5 = 9, 1 + 3 + 5 + 7 = 16, 1 + 3 + 5 + 7 + 9 = 25.</a:t>
            </a:r>
          </a:p>
          <a:p>
            <a:pPr lvl="2">
              <a:lnSpc>
                <a:spcPct val="150000"/>
              </a:lnSpc>
              <a:spcBef>
                <a:spcPct val="5000"/>
              </a:spcBef>
            </a:pPr>
            <a:r>
              <a:rPr lang="en-US" altLang="zh-TW" dirty="0"/>
              <a:t>We can conjecture that the sum of the first </a:t>
            </a:r>
            <a:r>
              <a:rPr lang="en-US" altLang="zh-TW" i="1" dirty="0"/>
              <a:t>n </a:t>
            </a:r>
            <a:r>
              <a:rPr lang="en-US" altLang="zh-TW" dirty="0"/>
              <a:t>positive odd integers is </a:t>
            </a:r>
            <a:r>
              <a:rPr lang="en-US" altLang="zh-TW" i="1" dirty="0"/>
              <a:t>n</a:t>
            </a:r>
            <a:r>
              <a:rPr lang="en-US" altLang="zh-TW" baseline="30000" dirty="0"/>
              <a:t>2</a:t>
            </a:r>
            <a:r>
              <a:rPr lang="en-US" altLang="zh-TW" dirty="0"/>
              <a:t>, i.e., </a:t>
            </a:r>
          </a:p>
          <a:p>
            <a:pPr lvl="3">
              <a:lnSpc>
                <a:spcPct val="150000"/>
              </a:lnSpc>
              <a:spcBef>
                <a:spcPct val="5000"/>
              </a:spcBef>
            </a:pPr>
            <a:endParaRPr lang="en-US" altLang="zh-TW" dirty="0"/>
          </a:p>
        </p:txBody>
      </p:sp>
      <p:sp>
        <p:nvSpPr>
          <p:cNvPr id="16" name="TextBox 3"/>
          <p:cNvSpPr txBox="1">
            <a:spLocks noChangeArrowheads="1"/>
          </p:cNvSpPr>
          <p:nvPr/>
        </p:nvSpPr>
        <p:spPr bwMode="auto">
          <a:xfrm>
            <a:off x="1984829" y="5089751"/>
            <a:ext cx="533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kumimoji="0" lang="en-US" altLang="zh-TW" sz="2000" dirty="0">
                <a:latin typeface="Cambria Math" pitchFamily="18" charset="0"/>
              </a:rPr>
              <a:t>1 + 3 + 5 + ∙∙∙+ (2</a:t>
            </a:r>
            <a:r>
              <a:rPr kumimoji="0" lang="en-US" altLang="zh-TW" sz="2000" i="1" dirty="0">
                <a:latin typeface="Constantia" pitchFamily="18" charset="0"/>
              </a:rPr>
              <a:t>n</a:t>
            </a:r>
            <a:r>
              <a:rPr kumimoji="0" lang="en-US" altLang="zh-TW" sz="2000" dirty="0">
                <a:latin typeface="Cambria Math" pitchFamily="18" charset="0"/>
              </a:rPr>
              <a:t> − 1) =</a:t>
            </a:r>
            <a:r>
              <a:rPr kumimoji="0" lang="en-US" altLang="zh-TW" sz="2000" i="1" dirty="0">
                <a:latin typeface="Constantia" pitchFamily="18" charset="0"/>
              </a:rPr>
              <a:t>n</a:t>
            </a:r>
            <a:r>
              <a:rPr kumimoji="0" lang="en-US" altLang="zh-TW" sz="2000" baseline="30000" dirty="0">
                <a:latin typeface="Cambria Math" pitchFamily="18" charset="0"/>
              </a:rPr>
              <a:t>2 </a:t>
            </a:r>
            <a:r>
              <a:rPr kumimoji="0" lang="en-US" altLang="zh-TW" sz="2000" dirty="0">
                <a:latin typeface="Cambria Math" pitchFamily="18" charset="0"/>
              </a:rPr>
              <a:t>.</a:t>
            </a:r>
            <a:r>
              <a:rPr kumimoji="0" lang="en-US" altLang="zh-TW" sz="1400" dirty="0">
                <a:latin typeface="Cambria Math" pitchFamily="18" charset="0"/>
              </a:rPr>
              <a:t>  </a:t>
            </a:r>
            <a:endParaRPr kumimoji="0" lang="en-US" altLang="zh-TW" sz="1400" dirty="0">
              <a:latin typeface="Constantia"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zh-TW" dirty="0"/>
              <a:t>Proving Summation Formula</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11</a:t>
            </a:fld>
            <a:endParaRPr lang="en-US"/>
          </a:p>
        </p:txBody>
      </p:sp>
      <p:pic>
        <p:nvPicPr>
          <p:cNvPr id="4" name="圖片 3">
            <a:extLst>
              <a:ext uri="{FF2B5EF4-FFF2-40B4-BE49-F238E27FC236}">
                <a16:creationId xmlns:a16="http://schemas.microsoft.com/office/drawing/2014/main" id="{01E1AF90-973A-E3A6-2CFB-BB5CE61E4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90" y="998397"/>
            <a:ext cx="7976010" cy="548668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zh-TW" dirty="0"/>
              <a:t>Proving Inequalities</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12</a:t>
            </a:fld>
            <a:endParaRPr lang="en-US"/>
          </a:p>
        </p:txBody>
      </p:sp>
      <p:sp>
        <p:nvSpPr>
          <p:cNvPr id="10" name="Content Placeholder 2"/>
          <p:cNvSpPr>
            <a:spLocks noGrp="1"/>
          </p:cNvSpPr>
          <p:nvPr>
            <p:ph idx="1"/>
          </p:nvPr>
        </p:nvSpPr>
        <p:spPr>
          <a:xfrm>
            <a:off x="457200" y="1295400"/>
            <a:ext cx="8229600" cy="5181600"/>
          </a:xfrm>
        </p:spPr>
        <p:txBody>
          <a:bodyPr>
            <a:normAutofit lnSpcReduction="10000"/>
          </a:bodyPr>
          <a:lstStyle/>
          <a:p>
            <a:pPr>
              <a:lnSpc>
                <a:spcPct val="150000"/>
              </a:lnSpc>
            </a:pPr>
            <a:r>
              <a:rPr lang="en-US" altLang="zh-TW" sz="2400" dirty="0"/>
              <a:t>Example: Use mathematical induction to prove that </a:t>
            </a:r>
            <a:r>
              <a:rPr lang="en-US" altLang="zh-TW" sz="2400" i="1" dirty="0"/>
              <a:t>n &lt; </a:t>
            </a:r>
            <a:r>
              <a:rPr lang="en-US" altLang="zh-TW" sz="2400" dirty="0">
                <a:latin typeface="Cambria Math" pitchFamily="18" charset="0"/>
              </a:rPr>
              <a:t>2</a:t>
            </a:r>
            <a:r>
              <a:rPr lang="en-US" altLang="zh-TW" sz="2400" i="1" baseline="30000" dirty="0"/>
              <a:t>n </a:t>
            </a:r>
            <a:r>
              <a:rPr lang="en-US" altLang="zh-TW" sz="2400" dirty="0"/>
              <a:t>for all positive integers </a:t>
            </a:r>
            <a:r>
              <a:rPr lang="en-US" altLang="zh-TW" sz="2400" i="1" dirty="0"/>
              <a:t>n</a:t>
            </a:r>
            <a:r>
              <a:rPr lang="en-US" altLang="zh-TW" sz="2400" dirty="0"/>
              <a:t>.</a:t>
            </a:r>
          </a:p>
          <a:p>
            <a:pPr lvl="1">
              <a:lnSpc>
                <a:spcPct val="150000"/>
              </a:lnSpc>
            </a:pPr>
            <a:r>
              <a:rPr lang="en-US" altLang="zh-TW" sz="2200" dirty="0"/>
              <a:t>Solution: Let </a:t>
            </a:r>
            <a:r>
              <a:rPr lang="en-US" altLang="zh-TW" sz="2200" i="1" dirty="0"/>
              <a:t>P</a:t>
            </a:r>
            <a:r>
              <a:rPr lang="en-US" altLang="zh-TW" sz="2200" dirty="0"/>
              <a:t>(</a:t>
            </a:r>
            <a:r>
              <a:rPr lang="en-US" altLang="zh-TW" sz="2200" i="1" dirty="0"/>
              <a:t>n</a:t>
            </a:r>
            <a:r>
              <a:rPr lang="en-US" altLang="zh-TW" sz="2200" dirty="0"/>
              <a:t>) be the proposition that </a:t>
            </a:r>
            <a:r>
              <a:rPr lang="en-US" altLang="zh-TW" sz="2200" i="1" dirty="0"/>
              <a:t>n &lt; </a:t>
            </a:r>
            <a:r>
              <a:rPr lang="en-US" altLang="zh-TW" sz="2200" dirty="0">
                <a:latin typeface="Cambria Math" pitchFamily="18" charset="0"/>
              </a:rPr>
              <a:t>2</a:t>
            </a:r>
            <a:r>
              <a:rPr lang="en-US" altLang="zh-TW" sz="2200" i="1" baseline="30000" dirty="0"/>
              <a:t>n</a:t>
            </a:r>
            <a:r>
              <a:rPr lang="en-US" altLang="zh-TW" sz="2200" i="1" dirty="0"/>
              <a:t>.</a:t>
            </a:r>
            <a:r>
              <a:rPr lang="en-US" altLang="zh-TW" sz="2200" baseline="30000" dirty="0"/>
              <a:t> </a:t>
            </a:r>
          </a:p>
          <a:p>
            <a:pPr lvl="2">
              <a:lnSpc>
                <a:spcPct val="150000"/>
              </a:lnSpc>
            </a:pPr>
            <a:r>
              <a:rPr lang="en-US" altLang="zh-TW" dirty="0"/>
              <a:t>BASIS STEP: </a:t>
            </a:r>
            <a:r>
              <a:rPr lang="en-US" altLang="zh-TW" i="1" dirty="0"/>
              <a:t>P</a:t>
            </a:r>
            <a:r>
              <a:rPr lang="en-US" altLang="zh-TW" dirty="0"/>
              <a:t>(</a:t>
            </a:r>
            <a:r>
              <a:rPr lang="en-US" altLang="zh-TW" dirty="0">
                <a:latin typeface="Cambria Math" pitchFamily="18" charset="0"/>
              </a:rPr>
              <a:t>1</a:t>
            </a:r>
            <a:r>
              <a:rPr lang="en-US" altLang="zh-TW" dirty="0"/>
              <a:t>) is true since </a:t>
            </a:r>
            <a:r>
              <a:rPr lang="en-US" altLang="zh-TW" dirty="0">
                <a:latin typeface="Cambria Math" pitchFamily="18" charset="0"/>
              </a:rPr>
              <a:t>1</a:t>
            </a:r>
            <a:r>
              <a:rPr lang="en-US" altLang="zh-TW" i="1" dirty="0"/>
              <a:t> &lt; </a:t>
            </a:r>
            <a:r>
              <a:rPr lang="en-US" altLang="zh-TW" dirty="0">
                <a:latin typeface="Cambria Math" pitchFamily="18" charset="0"/>
              </a:rPr>
              <a:t>2</a:t>
            </a:r>
            <a:r>
              <a:rPr lang="en-US" altLang="zh-TW" baseline="30000" dirty="0">
                <a:latin typeface="Cambria Math" pitchFamily="18" charset="0"/>
              </a:rPr>
              <a:t>1</a:t>
            </a:r>
            <a:r>
              <a:rPr lang="en-US" altLang="zh-TW" i="1" dirty="0"/>
              <a:t> = </a:t>
            </a:r>
            <a:r>
              <a:rPr lang="en-US" altLang="zh-TW" dirty="0">
                <a:latin typeface="Cambria Math" pitchFamily="18" charset="0"/>
              </a:rPr>
              <a:t>2</a:t>
            </a:r>
            <a:r>
              <a:rPr lang="en-US" altLang="zh-TW" i="1" dirty="0"/>
              <a:t>.</a:t>
            </a:r>
          </a:p>
          <a:p>
            <a:pPr lvl="2">
              <a:lnSpc>
                <a:spcPct val="150000"/>
              </a:lnSpc>
            </a:pPr>
            <a:r>
              <a:rPr lang="en-US" altLang="zh-TW" dirty="0"/>
              <a:t>INDUCTIVE STEP: </a:t>
            </a:r>
          </a:p>
          <a:p>
            <a:pPr lvl="3">
              <a:lnSpc>
                <a:spcPct val="150000"/>
              </a:lnSpc>
            </a:pPr>
            <a:r>
              <a:rPr lang="en-US" altLang="zh-TW" dirty="0"/>
              <a:t>Assume </a:t>
            </a:r>
            <a:r>
              <a:rPr lang="en-US" altLang="zh-TW" i="1" dirty="0"/>
              <a:t>P</a:t>
            </a:r>
            <a:r>
              <a:rPr lang="en-US" altLang="zh-TW" dirty="0"/>
              <a:t>(</a:t>
            </a:r>
            <a:r>
              <a:rPr lang="en-US" altLang="zh-TW" i="1" dirty="0"/>
              <a:t>k</a:t>
            </a:r>
            <a:r>
              <a:rPr lang="en-US" altLang="zh-TW" dirty="0"/>
              <a:t>) holds, i.e., </a:t>
            </a:r>
            <a:r>
              <a:rPr lang="en-US" altLang="zh-TW" i="1" dirty="0"/>
              <a:t>k &lt; </a:t>
            </a:r>
            <a:r>
              <a:rPr lang="en-US" altLang="zh-TW" dirty="0">
                <a:latin typeface="Cambria Math" pitchFamily="18" charset="0"/>
              </a:rPr>
              <a:t>2</a:t>
            </a:r>
            <a:r>
              <a:rPr lang="en-US" altLang="zh-TW" i="1" baseline="30000" dirty="0"/>
              <a:t>k</a:t>
            </a:r>
            <a:r>
              <a:rPr lang="en-US" altLang="zh-TW" dirty="0"/>
              <a:t>, for an arbitrary positive integer </a:t>
            </a:r>
            <a:r>
              <a:rPr lang="en-US" altLang="zh-TW" i="1" dirty="0"/>
              <a:t>k</a:t>
            </a:r>
            <a:r>
              <a:rPr lang="en-US" altLang="zh-TW" dirty="0"/>
              <a:t>.</a:t>
            </a:r>
          </a:p>
          <a:p>
            <a:pPr lvl="3">
              <a:lnSpc>
                <a:spcPct val="150000"/>
              </a:lnSpc>
            </a:pPr>
            <a:r>
              <a:rPr lang="en-US" altLang="zh-TW" dirty="0"/>
              <a:t>Must show that </a:t>
            </a:r>
            <a:r>
              <a:rPr lang="en-US" altLang="zh-TW" i="1" dirty="0"/>
              <a:t>P</a:t>
            </a:r>
            <a:r>
              <a:rPr lang="en-US" altLang="zh-TW" dirty="0"/>
              <a:t>(</a:t>
            </a:r>
            <a:r>
              <a:rPr lang="en-US" altLang="zh-TW" i="1" dirty="0"/>
              <a:t>k + </a:t>
            </a:r>
            <a:r>
              <a:rPr lang="en-US" altLang="zh-TW" dirty="0">
                <a:latin typeface="Cambria Math" pitchFamily="18" charset="0"/>
              </a:rPr>
              <a:t>1</a:t>
            </a:r>
            <a:r>
              <a:rPr lang="en-US" altLang="zh-TW" dirty="0"/>
              <a:t>)</a:t>
            </a:r>
            <a:r>
              <a:rPr lang="en-US" altLang="zh-TW" i="1" dirty="0"/>
              <a:t> </a:t>
            </a:r>
            <a:r>
              <a:rPr lang="en-US" altLang="zh-TW" dirty="0"/>
              <a:t>holds. Since by the inductive hypothesis, </a:t>
            </a:r>
            <a:r>
              <a:rPr lang="en-US" altLang="zh-TW" i="1" dirty="0"/>
              <a:t>k &lt; </a:t>
            </a:r>
            <a:r>
              <a:rPr lang="en-US" altLang="zh-TW" dirty="0">
                <a:latin typeface="Cambria Math" pitchFamily="18" charset="0"/>
              </a:rPr>
              <a:t>2</a:t>
            </a:r>
            <a:r>
              <a:rPr lang="en-US" altLang="zh-TW" i="1" baseline="30000" dirty="0"/>
              <a:t>k</a:t>
            </a:r>
            <a:r>
              <a:rPr lang="en-US" altLang="zh-TW" dirty="0"/>
              <a:t>, and 1 </a:t>
            </a:r>
            <a:r>
              <a:rPr lang="en-US" altLang="zh-TW" i="1" dirty="0"/>
              <a:t>≤  k &lt; </a:t>
            </a:r>
            <a:r>
              <a:rPr lang="en-US" altLang="zh-TW" dirty="0">
                <a:latin typeface="Cambria Math" pitchFamily="18" charset="0"/>
              </a:rPr>
              <a:t>2</a:t>
            </a:r>
            <a:r>
              <a:rPr lang="en-US" altLang="zh-TW" i="1" baseline="30000" dirty="0"/>
              <a:t>k</a:t>
            </a:r>
            <a:r>
              <a:rPr lang="en-US" altLang="zh-TW" dirty="0"/>
              <a:t>, it follows that:</a:t>
            </a:r>
          </a:p>
          <a:p>
            <a:pPr marL="977900" lvl="3" indent="0">
              <a:lnSpc>
                <a:spcPct val="150000"/>
              </a:lnSpc>
              <a:buNone/>
            </a:pPr>
            <a:r>
              <a:rPr lang="en-US" altLang="zh-TW" i="1" dirty="0"/>
              <a:t>	k</a:t>
            </a:r>
            <a:r>
              <a:rPr lang="en-US" altLang="zh-TW" dirty="0"/>
              <a:t> + </a:t>
            </a:r>
            <a:r>
              <a:rPr lang="en-US" altLang="zh-TW" dirty="0">
                <a:latin typeface="Cambria Math" pitchFamily="18" charset="0"/>
              </a:rPr>
              <a:t>1</a:t>
            </a:r>
            <a:r>
              <a:rPr lang="en-US" altLang="zh-TW" dirty="0"/>
              <a:t> &lt; </a:t>
            </a:r>
            <a:r>
              <a:rPr lang="en-US" altLang="zh-TW" dirty="0">
                <a:latin typeface="Cambria Math" pitchFamily="18" charset="0"/>
              </a:rPr>
              <a:t>2</a:t>
            </a:r>
            <a:r>
              <a:rPr lang="en-US" altLang="zh-TW" i="1" baseline="30000" dirty="0"/>
              <a:t>k</a:t>
            </a:r>
            <a:r>
              <a:rPr lang="en-US" altLang="zh-TW" i="1" dirty="0"/>
              <a:t> + </a:t>
            </a:r>
            <a:r>
              <a:rPr lang="en-US" altLang="zh-TW" dirty="0">
                <a:latin typeface="Cambria Math" pitchFamily="18" charset="0"/>
              </a:rPr>
              <a:t>1</a:t>
            </a:r>
            <a:r>
              <a:rPr lang="en-US" altLang="zh-TW" baseline="30000" dirty="0">
                <a:latin typeface="Cambria Math" pitchFamily="18" charset="0"/>
              </a:rPr>
              <a:t> </a:t>
            </a:r>
            <a:r>
              <a:rPr lang="en-US" altLang="zh-TW" dirty="0"/>
              <a:t>&lt; </a:t>
            </a:r>
            <a:r>
              <a:rPr lang="en-US" altLang="zh-TW" dirty="0">
                <a:latin typeface="Cambria Math" pitchFamily="18" charset="0"/>
              </a:rPr>
              <a:t>2</a:t>
            </a:r>
            <a:r>
              <a:rPr lang="en-US" altLang="zh-TW" i="1" baseline="30000" dirty="0"/>
              <a:t>k </a:t>
            </a:r>
            <a:r>
              <a:rPr lang="en-US" altLang="zh-TW" i="1" dirty="0"/>
              <a:t>+ </a:t>
            </a:r>
            <a:r>
              <a:rPr lang="en-US" altLang="zh-TW" dirty="0">
                <a:latin typeface="Cambria Math" pitchFamily="18" charset="0"/>
              </a:rPr>
              <a:t>2</a:t>
            </a:r>
            <a:r>
              <a:rPr lang="en-US" altLang="zh-TW" i="1" baseline="30000" dirty="0"/>
              <a:t>k </a:t>
            </a:r>
            <a:r>
              <a:rPr lang="en-US" altLang="zh-TW" i="1" dirty="0"/>
              <a:t> = </a:t>
            </a:r>
            <a:r>
              <a:rPr lang="en-US" altLang="zh-TW" dirty="0">
                <a:latin typeface="Cambria Math" pitchFamily="18" charset="0"/>
              </a:rPr>
              <a:t>2</a:t>
            </a:r>
            <a:r>
              <a:rPr lang="en-US" altLang="zh-TW" i="1" dirty="0"/>
              <a:t> ∙ </a:t>
            </a:r>
            <a:r>
              <a:rPr lang="en-US" altLang="zh-TW" dirty="0">
                <a:latin typeface="Cambria Math" pitchFamily="18" charset="0"/>
              </a:rPr>
              <a:t>2</a:t>
            </a:r>
            <a:r>
              <a:rPr lang="en-US" altLang="zh-TW" i="1" baseline="30000" dirty="0"/>
              <a:t>k </a:t>
            </a:r>
            <a:r>
              <a:rPr lang="en-US" altLang="zh-TW" i="1" dirty="0"/>
              <a:t> = </a:t>
            </a:r>
            <a:r>
              <a:rPr lang="en-US" altLang="zh-TW" dirty="0">
                <a:latin typeface="Cambria Math" pitchFamily="18" charset="0"/>
              </a:rPr>
              <a:t>2</a:t>
            </a:r>
            <a:r>
              <a:rPr lang="en-US" altLang="zh-TW" i="1" baseline="30000" dirty="0"/>
              <a:t>k+</a:t>
            </a:r>
            <a:r>
              <a:rPr lang="en-US" altLang="zh-TW" baseline="30000" dirty="0">
                <a:latin typeface="Cambria Math" pitchFamily="18" charset="0"/>
              </a:rPr>
              <a:t>1</a:t>
            </a:r>
            <a:r>
              <a:rPr lang="en-US" altLang="zh-TW" i="1" baseline="30000" dirty="0"/>
              <a:t>  </a:t>
            </a:r>
          </a:p>
          <a:p>
            <a:pPr lvl="2">
              <a:lnSpc>
                <a:spcPct val="150000"/>
              </a:lnSpc>
            </a:pPr>
            <a:r>
              <a:rPr lang="en-US" altLang="zh-TW" sz="2000" dirty="0"/>
              <a:t>Therefore </a:t>
            </a:r>
            <a:r>
              <a:rPr lang="en-US" altLang="zh-TW" sz="2000" i="1" dirty="0"/>
              <a:t>n &lt; </a:t>
            </a:r>
            <a:r>
              <a:rPr lang="en-US" altLang="zh-TW" sz="2000" dirty="0">
                <a:latin typeface="Cambria Math" pitchFamily="18" charset="0"/>
              </a:rPr>
              <a:t>2</a:t>
            </a:r>
            <a:r>
              <a:rPr lang="en-US" altLang="zh-TW" sz="2000" i="1" baseline="30000" dirty="0"/>
              <a:t>n</a:t>
            </a:r>
            <a:r>
              <a:rPr lang="en-US" altLang="zh-TW" sz="2000" i="1" dirty="0"/>
              <a:t> </a:t>
            </a:r>
            <a:r>
              <a:rPr lang="en-US" altLang="zh-TW" sz="2000" dirty="0"/>
              <a:t>holds</a:t>
            </a:r>
            <a:r>
              <a:rPr lang="en-US" altLang="zh-TW" sz="2000" i="1" dirty="0"/>
              <a:t> </a:t>
            </a:r>
            <a:r>
              <a:rPr lang="en-US" altLang="zh-TW" sz="2000" dirty="0"/>
              <a:t>for all positive integers </a:t>
            </a:r>
            <a:r>
              <a:rPr lang="en-US" altLang="zh-TW" sz="2000" i="1" dirty="0"/>
              <a:t>n.</a:t>
            </a:r>
            <a:endParaRPr lang="en-US" altLang="zh-TW" sz="2400" i="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zh-TW"/>
              <a:t>Proving Inequalities</a:t>
            </a:r>
            <a:endParaRPr lang="en-US" altLang="zh-TW" dirty="0"/>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13</a:t>
            </a:fld>
            <a:endParaRPr lang="en-US"/>
          </a:p>
        </p:txBody>
      </p:sp>
      <p:sp>
        <p:nvSpPr>
          <p:cNvPr id="14" name="Content Placeholder 2"/>
          <p:cNvSpPr>
            <a:spLocks noGrp="1"/>
          </p:cNvSpPr>
          <p:nvPr>
            <p:ph idx="1"/>
          </p:nvPr>
        </p:nvSpPr>
        <p:spPr>
          <a:xfrm>
            <a:off x="304800" y="1219200"/>
            <a:ext cx="8458200" cy="4770438"/>
          </a:xfrm>
        </p:spPr>
        <p:txBody>
          <a:bodyPr>
            <a:normAutofit fontScale="77500" lnSpcReduction="20000"/>
          </a:bodyPr>
          <a:lstStyle/>
          <a:p>
            <a:pPr>
              <a:lnSpc>
                <a:spcPct val="120000"/>
              </a:lnSpc>
            </a:pPr>
            <a:r>
              <a:rPr lang="en-US" altLang="zh-TW" sz="2800" dirty="0"/>
              <a:t>Example: Use mathematical induction to prove that </a:t>
            </a:r>
            <a:r>
              <a:rPr lang="en-US" altLang="zh-TW" sz="2800" dirty="0">
                <a:latin typeface="Cambria Math" pitchFamily="18" charset="0"/>
              </a:rPr>
              <a:t>2</a:t>
            </a:r>
            <a:r>
              <a:rPr lang="en-US" altLang="zh-TW" sz="2800" i="1" baseline="30000" dirty="0"/>
              <a:t>n </a:t>
            </a:r>
            <a:r>
              <a:rPr lang="en-US" altLang="zh-TW" sz="2800" i="1" dirty="0"/>
              <a:t>&lt; n</a:t>
            </a:r>
            <a:r>
              <a:rPr lang="en-US" altLang="zh-TW" sz="2800" dirty="0"/>
              <a:t>!</a:t>
            </a:r>
            <a:r>
              <a:rPr lang="en-US" altLang="zh-TW" sz="2800" i="1" dirty="0"/>
              <a:t>, </a:t>
            </a:r>
            <a:r>
              <a:rPr lang="en-US" altLang="zh-TW" sz="2800" dirty="0"/>
              <a:t>for every integer </a:t>
            </a:r>
            <a:r>
              <a:rPr lang="en-US" altLang="zh-TW" sz="2800" i="1" dirty="0"/>
              <a:t>n</a:t>
            </a:r>
            <a:r>
              <a:rPr lang="en-US" altLang="zh-TW" sz="2800" dirty="0"/>
              <a:t> ≥ </a:t>
            </a:r>
            <a:r>
              <a:rPr lang="en-US" altLang="zh-TW" sz="2800" dirty="0">
                <a:latin typeface="Cambria Math" pitchFamily="18" charset="0"/>
              </a:rPr>
              <a:t>4</a:t>
            </a:r>
            <a:r>
              <a:rPr lang="en-US" altLang="zh-TW" sz="2800" dirty="0"/>
              <a:t>.</a:t>
            </a:r>
          </a:p>
          <a:p>
            <a:pPr lvl="1">
              <a:lnSpc>
                <a:spcPct val="120000"/>
              </a:lnSpc>
            </a:pPr>
            <a:r>
              <a:rPr lang="en-US" altLang="zh-TW" sz="2600" dirty="0"/>
              <a:t>Solution: Let </a:t>
            </a:r>
            <a:r>
              <a:rPr lang="en-US" altLang="zh-TW" sz="2600" i="1" dirty="0"/>
              <a:t>P</a:t>
            </a:r>
            <a:r>
              <a:rPr lang="en-US" altLang="zh-TW" sz="2600" dirty="0"/>
              <a:t>(</a:t>
            </a:r>
            <a:r>
              <a:rPr lang="en-US" altLang="zh-TW" sz="2600" i="1" dirty="0"/>
              <a:t>n</a:t>
            </a:r>
            <a:r>
              <a:rPr lang="en-US" altLang="zh-TW" sz="2600" dirty="0"/>
              <a:t>) be the proposition that </a:t>
            </a:r>
            <a:r>
              <a:rPr lang="en-US" altLang="zh-TW" sz="2600" dirty="0">
                <a:latin typeface="Cambria Math" pitchFamily="18" charset="0"/>
              </a:rPr>
              <a:t>2</a:t>
            </a:r>
            <a:r>
              <a:rPr lang="en-US" altLang="zh-TW" sz="2600" i="1" baseline="30000" dirty="0"/>
              <a:t>n </a:t>
            </a:r>
            <a:r>
              <a:rPr lang="en-US" altLang="zh-TW" sz="2600" i="1" dirty="0"/>
              <a:t> &lt; n</a:t>
            </a:r>
            <a:r>
              <a:rPr lang="en-US" altLang="zh-TW" sz="2600" dirty="0"/>
              <a:t>!</a:t>
            </a:r>
            <a:r>
              <a:rPr lang="en-US" altLang="zh-TW" sz="2600" i="1" dirty="0"/>
              <a:t>.</a:t>
            </a:r>
            <a:r>
              <a:rPr lang="en-US" altLang="zh-TW" sz="2600" baseline="30000" dirty="0"/>
              <a:t> </a:t>
            </a:r>
          </a:p>
          <a:p>
            <a:pPr lvl="2">
              <a:lnSpc>
                <a:spcPct val="120000"/>
              </a:lnSpc>
            </a:pPr>
            <a:r>
              <a:rPr lang="en-US" altLang="zh-TW" sz="2600" dirty="0"/>
              <a:t>BASIS STEP: </a:t>
            </a:r>
            <a:r>
              <a:rPr lang="en-US" altLang="zh-TW" sz="2600" i="1" dirty="0"/>
              <a:t>P</a:t>
            </a:r>
            <a:r>
              <a:rPr lang="en-US" altLang="zh-TW" sz="2600" dirty="0"/>
              <a:t>(</a:t>
            </a:r>
            <a:r>
              <a:rPr lang="en-US" altLang="zh-TW" sz="2600" dirty="0">
                <a:latin typeface="Cambria Math" pitchFamily="18" charset="0"/>
              </a:rPr>
              <a:t>4</a:t>
            </a:r>
            <a:r>
              <a:rPr lang="en-US" altLang="zh-TW" sz="2600" dirty="0"/>
              <a:t>) is true since </a:t>
            </a:r>
            <a:r>
              <a:rPr lang="en-US" altLang="zh-TW" sz="2600" dirty="0">
                <a:latin typeface="Cambria Math" pitchFamily="18" charset="0"/>
              </a:rPr>
              <a:t>2</a:t>
            </a:r>
            <a:r>
              <a:rPr lang="en-US" altLang="zh-TW" sz="2600" baseline="30000" dirty="0">
                <a:latin typeface="Cambria Math" pitchFamily="18" charset="0"/>
              </a:rPr>
              <a:t>4</a:t>
            </a:r>
            <a:r>
              <a:rPr lang="en-US" altLang="zh-TW" sz="2600" i="1" dirty="0"/>
              <a:t> = </a:t>
            </a:r>
            <a:r>
              <a:rPr lang="en-US" altLang="zh-TW" sz="2600" dirty="0">
                <a:latin typeface="Cambria Math" pitchFamily="18" charset="0"/>
              </a:rPr>
              <a:t>16  &lt; 24 =4!</a:t>
            </a:r>
            <a:r>
              <a:rPr lang="en-US" altLang="zh-TW" sz="2600" i="1" dirty="0"/>
              <a:t>.</a:t>
            </a:r>
          </a:p>
          <a:p>
            <a:pPr lvl="2">
              <a:lnSpc>
                <a:spcPct val="120000"/>
              </a:lnSpc>
            </a:pPr>
            <a:r>
              <a:rPr lang="en-US" altLang="zh-TW" sz="2600" dirty="0"/>
              <a:t>INDUCTIVE STEP: </a:t>
            </a:r>
          </a:p>
          <a:p>
            <a:pPr lvl="3">
              <a:lnSpc>
                <a:spcPct val="120000"/>
              </a:lnSpc>
            </a:pPr>
            <a:r>
              <a:rPr lang="en-US" altLang="zh-TW" sz="2600" dirty="0"/>
              <a:t>Assume </a:t>
            </a:r>
            <a:r>
              <a:rPr lang="en-US" altLang="zh-TW" sz="2600" i="1" dirty="0"/>
              <a:t>P</a:t>
            </a:r>
            <a:r>
              <a:rPr lang="en-US" altLang="zh-TW" sz="2600" dirty="0"/>
              <a:t>(</a:t>
            </a:r>
            <a:r>
              <a:rPr lang="en-US" altLang="zh-TW" sz="2600" i="1" dirty="0"/>
              <a:t>k</a:t>
            </a:r>
            <a:r>
              <a:rPr lang="en-US" altLang="zh-TW" sz="2600" dirty="0"/>
              <a:t>) holds, i.e., </a:t>
            </a:r>
            <a:r>
              <a:rPr lang="en-US" altLang="zh-TW" sz="2600" dirty="0">
                <a:latin typeface="Cambria Math" pitchFamily="18" charset="0"/>
              </a:rPr>
              <a:t>2</a:t>
            </a:r>
            <a:r>
              <a:rPr lang="en-US" altLang="zh-TW" sz="2600" i="1" baseline="30000" dirty="0"/>
              <a:t>k </a:t>
            </a:r>
            <a:r>
              <a:rPr lang="en-US" altLang="zh-TW" sz="2600" i="1" dirty="0"/>
              <a:t> &lt; k</a:t>
            </a:r>
            <a:r>
              <a:rPr lang="en-US" altLang="zh-TW" sz="2600" dirty="0"/>
              <a:t>! </a:t>
            </a:r>
            <a:r>
              <a:rPr lang="en-US" altLang="zh-TW" sz="2600" i="1" dirty="0"/>
              <a:t> </a:t>
            </a:r>
            <a:r>
              <a:rPr lang="en-US" altLang="zh-TW" sz="2600" dirty="0"/>
              <a:t>for an arbitrary integer </a:t>
            </a:r>
            <a:r>
              <a:rPr lang="en-US" altLang="zh-TW" sz="2600" i="1" dirty="0"/>
              <a:t>k</a:t>
            </a:r>
            <a:r>
              <a:rPr lang="en-US" altLang="zh-TW" sz="2600" dirty="0"/>
              <a:t> ≥ </a:t>
            </a:r>
            <a:r>
              <a:rPr lang="en-US" altLang="zh-TW" sz="2600" dirty="0">
                <a:latin typeface="Cambria Math" pitchFamily="18" charset="0"/>
              </a:rPr>
              <a:t>4</a:t>
            </a:r>
            <a:r>
              <a:rPr lang="en-US" altLang="zh-TW" sz="2600" dirty="0"/>
              <a:t>. </a:t>
            </a:r>
          </a:p>
          <a:p>
            <a:pPr lvl="3">
              <a:lnSpc>
                <a:spcPct val="120000"/>
              </a:lnSpc>
            </a:pPr>
            <a:r>
              <a:rPr lang="en-US" altLang="zh-TW" sz="2600" dirty="0"/>
              <a:t>To show that </a:t>
            </a:r>
            <a:r>
              <a:rPr lang="en-US" altLang="zh-TW" sz="2600" i="1" dirty="0"/>
              <a:t>P</a:t>
            </a:r>
            <a:r>
              <a:rPr lang="en-US" altLang="zh-TW" sz="2600" dirty="0"/>
              <a:t>(</a:t>
            </a:r>
            <a:r>
              <a:rPr lang="en-US" altLang="zh-TW" sz="2600" i="1" dirty="0"/>
              <a:t>k + </a:t>
            </a:r>
            <a:r>
              <a:rPr lang="en-US" altLang="zh-TW" sz="2600" dirty="0">
                <a:latin typeface="Cambria Math" pitchFamily="18" charset="0"/>
              </a:rPr>
              <a:t>1</a:t>
            </a:r>
            <a:r>
              <a:rPr lang="en-US" altLang="zh-TW" sz="2600" dirty="0"/>
              <a:t>)</a:t>
            </a:r>
            <a:r>
              <a:rPr lang="en-US" altLang="zh-TW" sz="2600" i="1" dirty="0"/>
              <a:t> </a:t>
            </a:r>
            <a:r>
              <a:rPr lang="en-US" altLang="zh-TW" sz="2600" dirty="0"/>
              <a:t>holds: </a:t>
            </a:r>
          </a:p>
          <a:p>
            <a:pPr marL="977900" lvl="3" indent="0">
              <a:lnSpc>
                <a:spcPct val="120000"/>
              </a:lnSpc>
              <a:buNone/>
            </a:pPr>
            <a:r>
              <a:rPr lang="en-US" altLang="zh-TW" sz="2600" i="1" dirty="0"/>
              <a:t>                </a:t>
            </a:r>
            <a:r>
              <a:rPr lang="en-US" altLang="zh-TW" sz="2600" dirty="0">
                <a:latin typeface="Cambria Math" pitchFamily="18" charset="0"/>
              </a:rPr>
              <a:t>2</a:t>
            </a:r>
            <a:r>
              <a:rPr lang="en-US" altLang="zh-TW" sz="2600" i="1" baseline="30000" dirty="0"/>
              <a:t>k+</a:t>
            </a:r>
            <a:r>
              <a:rPr lang="en-US" altLang="zh-TW" sz="2600" baseline="30000" dirty="0">
                <a:latin typeface="Cambria Math" pitchFamily="18" charset="0"/>
              </a:rPr>
              <a:t>1</a:t>
            </a:r>
            <a:r>
              <a:rPr lang="en-US" altLang="zh-TW" sz="2600" i="1" dirty="0"/>
              <a:t> = </a:t>
            </a:r>
            <a:r>
              <a:rPr lang="en-US" altLang="zh-TW" sz="2600" dirty="0">
                <a:latin typeface="Cambria Math" pitchFamily="18" charset="0"/>
              </a:rPr>
              <a:t>2∙2</a:t>
            </a:r>
            <a:r>
              <a:rPr lang="en-US" altLang="zh-TW" sz="2600" i="1" baseline="30000" dirty="0"/>
              <a:t>k  </a:t>
            </a:r>
          </a:p>
          <a:p>
            <a:pPr marL="977900" lvl="3" indent="0">
              <a:lnSpc>
                <a:spcPct val="120000"/>
              </a:lnSpc>
              <a:buNone/>
            </a:pPr>
            <a:r>
              <a:rPr lang="en-US" altLang="zh-TW" sz="2600" i="1" baseline="30000" dirty="0"/>
              <a:t>                                    </a:t>
            </a:r>
            <a:r>
              <a:rPr lang="en-US" altLang="zh-TW" sz="2600" i="1" dirty="0"/>
              <a:t>&lt; </a:t>
            </a:r>
            <a:r>
              <a:rPr lang="en-US" altLang="zh-TW" sz="2600" dirty="0">
                <a:latin typeface="Cambria Math" pitchFamily="18" charset="0"/>
              </a:rPr>
              <a:t>2</a:t>
            </a:r>
            <a:r>
              <a:rPr lang="en-US" altLang="zh-TW" sz="2600" i="1" dirty="0"/>
              <a:t>∙ k</a:t>
            </a:r>
            <a:r>
              <a:rPr lang="en-US" altLang="zh-TW" sz="2600" dirty="0"/>
              <a:t>!</a:t>
            </a:r>
            <a:r>
              <a:rPr lang="en-US" altLang="zh-TW" sz="2600" i="1" dirty="0"/>
              <a:t>          </a:t>
            </a:r>
            <a:r>
              <a:rPr lang="en-US" altLang="zh-TW" sz="2600" dirty="0"/>
              <a:t>(</a:t>
            </a:r>
            <a:r>
              <a:rPr lang="en-US" altLang="zh-TW" sz="2600" i="1" dirty="0"/>
              <a:t>by the inductive hypothesis)</a:t>
            </a:r>
          </a:p>
          <a:p>
            <a:pPr marL="977900" lvl="3" indent="0">
              <a:lnSpc>
                <a:spcPct val="120000"/>
              </a:lnSpc>
              <a:buNone/>
            </a:pPr>
            <a:r>
              <a:rPr lang="en-US" altLang="zh-TW" sz="2600" i="1" baseline="30000" dirty="0"/>
              <a:t>                                    </a:t>
            </a:r>
            <a:r>
              <a:rPr lang="en-US" altLang="zh-TW" sz="2600" dirty="0"/>
              <a:t>&lt; (</a:t>
            </a:r>
            <a:r>
              <a:rPr lang="en-US" altLang="zh-TW" sz="2600" i="1" dirty="0"/>
              <a:t>k + </a:t>
            </a:r>
            <a:r>
              <a:rPr lang="en-US" altLang="zh-TW" sz="2600" dirty="0">
                <a:latin typeface="Cambria Math" pitchFamily="18" charset="0"/>
              </a:rPr>
              <a:t>1</a:t>
            </a:r>
            <a:r>
              <a:rPr lang="en-US" altLang="zh-TW" sz="2600" dirty="0"/>
              <a:t>)</a:t>
            </a:r>
            <a:r>
              <a:rPr lang="en-US" altLang="zh-TW" sz="2600" i="1" dirty="0"/>
              <a:t>k</a:t>
            </a:r>
            <a:r>
              <a:rPr lang="en-US" altLang="zh-TW" sz="2600" dirty="0"/>
              <a:t>!</a:t>
            </a:r>
          </a:p>
          <a:p>
            <a:pPr marL="977900" lvl="3" indent="0">
              <a:lnSpc>
                <a:spcPct val="120000"/>
              </a:lnSpc>
              <a:buNone/>
            </a:pPr>
            <a:r>
              <a:rPr lang="en-US" altLang="zh-TW" sz="2600" i="1" dirty="0"/>
              <a:t>                        = </a:t>
            </a:r>
            <a:r>
              <a:rPr lang="en-US" altLang="zh-TW" sz="2600" dirty="0"/>
              <a:t>(</a:t>
            </a:r>
            <a:r>
              <a:rPr lang="en-US" altLang="zh-TW" sz="2600" i="1" dirty="0"/>
              <a:t>k + </a:t>
            </a:r>
            <a:r>
              <a:rPr lang="en-US" altLang="zh-TW" sz="2600" dirty="0">
                <a:latin typeface="Cambria Math" pitchFamily="18" charset="0"/>
              </a:rPr>
              <a:t>1</a:t>
            </a:r>
            <a:r>
              <a:rPr lang="en-US" altLang="zh-TW" sz="2600" dirty="0"/>
              <a:t>)!</a:t>
            </a:r>
          </a:p>
          <a:p>
            <a:pPr lvl="2">
              <a:lnSpc>
                <a:spcPct val="120000"/>
              </a:lnSpc>
            </a:pPr>
            <a:r>
              <a:rPr lang="en-US" altLang="zh-TW" sz="2600" dirty="0"/>
              <a:t> Therefore, </a:t>
            </a:r>
            <a:r>
              <a:rPr lang="en-US" altLang="zh-TW" sz="2600" dirty="0">
                <a:latin typeface="Cambria Math" pitchFamily="18" charset="0"/>
              </a:rPr>
              <a:t>2</a:t>
            </a:r>
            <a:r>
              <a:rPr lang="en-US" altLang="zh-TW" sz="2600" i="1" baseline="30000" dirty="0"/>
              <a:t>n </a:t>
            </a:r>
            <a:r>
              <a:rPr lang="en-US" altLang="zh-TW" sz="2600" i="1" dirty="0"/>
              <a:t> &lt; n</a:t>
            </a:r>
            <a:r>
              <a:rPr lang="en-US" altLang="zh-TW" sz="2600" dirty="0"/>
              <a:t>!</a:t>
            </a:r>
            <a:r>
              <a:rPr lang="en-US" altLang="zh-TW" sz="2600" i="1" dirty="0"/>
              <a:t>  </a:t>
            </a:r>
            <a:r>
              <a:rPr lang="en-US" altLang="zh-TW" sz="2600" dirty="0"/>
              <a:t>holds</a:t>
            </a:r>
            <a:r>
              <a:rPr lang="en-US" altLang="zh-TW" sz="2600" i="1" dirty="0"/>
              <a:t> </a:t>
            </a:r>
            <a:r>
              <a:rPr lang="en-US" altLang="zh-TW" sz="2600" dirty="0"/>
              <a:t>for every integer </a:t>
            </a:r>
            <a:r>
              <a:rPr lang="en-US" altLang="zh-TW" sz="2600" i="1" dirty="0"/>
              <a:t>n</a:t>
            </a:r>
            <a:r>
              <a:rPr lang="en-US" altLang="zh-TW" sz="2600" dirty="0"/>
              <a:t> ≥ </a:t>
            </a:r>
            <a:r>
              <a:rPr lang="en-US" altLang="zh-TW" sz="2600" dirty="0">
                <a:latin typeface="Cambria Math" pitchFamily="18" charset="0"/>
              </a:rPr>
              <a:t>4</a:t>
            </a:r>
            <a:r>
              <a:rPr lang="en-US" altLang="zh-TW" sz="2600" dirty="0"/>
              <a:t>.</a:t>
            </a:r>
            <a:endParaRPr lang="en-US" altLang="zh-TW" sz="2200" i="1" dirty="0"/>
          </a:p>
        </p:txBody>
      </p:sp>
      <p:sp>
        <p:nvSpPr>
          <p:cNvPr id="16" name="TextBox 4"/>
          <p:cNvSpPr txBox="1">
            <a:spLocks noChangeArrowheads="1"/>
          </p:cNvSpPr>
          <p:nvPr/>
        </p:nvSpPr>
        <p:spPr bwMode="auto">
          <a:xfrm>
            <a:off x="609600" y="6167438"/>
            <a:ext cx="8229600" cy="37623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kumimoji="0" lang="en-US" altLang="zh-TW" dirty="0">
                <a:latin typeface="Cambria" pitchFamily="18" charset="0"/>
              </a:rPr>
              <a:t>Note that here the basis step is </a:t>
            </a:r>
            <a:r>
              <a:rPr kumimoji="0" lang="en-US" altLang="zh-TW" i="1" dirty="0">
                <a:latin typeface="Cambria" pitchFamily="18" charset="0"/>
              </a:rPr>
              <a:t>P</a:t>
            </a:r>
            <a:r>
              <a:rPr kumimoji="0" lang="en-US" altLang="zh-TW" dirty="0">
                <a:latin typeface="Cambria" pitchFamily="18" charset="0"/>
              </a:rPr>
              <a:t>(4), since</a:t>
            </a:r>
            <a:r>
              <a:rPr kumimoji="0" lang="en-US" altLang="zh-TW" i="1" dirty="0">
                <a:latin typeface="Cambria" pitchFamily="18" charset="0"/>
              </a:rPr>
              <a:t> P</a:t>
            </a:r>
            <a:r>
              <a:rPr kumimoji="0" lang="en-US" altLang="zh-TW" dirty="0">
                <a:latin typeface="Cambria" pitchFamily="18" charset="0"/>
              </a:rPr>
              <a:t>(0), </a:t>
            </a:r>
            <a:r>
              <a:rPr kumimoji="0" lang="en-US" altLang="zh-TW" i="1" dirty="0">
                <a:latin typeface="Cambria" pitchFamily="18" charset="0"/>
              </a:rPr>
              <a:t>P</a:t>
            </a:r>
            <a:r>
              <a:rPr kumimoji="0" lang="en-US" altLang="zh-TW" dirty="0">
                <a:latin typeface="Cambria" pitchFamily="18" charset="0"/>
              </a:rPr>
              <a:t>(1),</a:t>
            </a:r>
            <a:r>
              <a:rPr kumimoji="0" lang="en-US" altLang="zh-TW" i="1" dirty="0">
                <a:latin typeface="Cambria" pitchFamily="18" charset="0"/>
              </a:rPr>
              <a:t> P</a:t>
            </a:r>
            <a:r>
              <a:rPr kumimoji="0" lang="en-US" altLang="zh-TW" dirty="0">
                <a:latin typeface="Cambria" pitchFamily="18" charset="0"/>
              </a:rPr>
              <a:t>(2), and </a:t>
            </a:r>
            <a:r>
              <a:rPr kumimoji="0" lang="en-US" altLang="zh-TW" i="1" dirty="0">
                <a:latin typeface="Cambria" pitchFamily="18" charset="0"/>
              </a:rPr>
              <a:t>P</a:t>
            </a:r>
            <a:r>
              <a:rPr kumimoji="0" lang="en-US" altLang="zh-TW" dirty="0">
                <a:latin typeface="Cambria" pitchFamily="18" charset="0"/>
              </a:rPr>
              <a:t>(3) are all false.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zh-TW" dirty="0"/>
              <a:t>Proving Divisibility</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14</a:t>
            </a:fld>
            <a:endParaRPr lang="en-US"/>
          </a:p>
        </p:txBody>
      </p:sp>
      <p:sp>
        <p:nvSpPr>
          <p:cNvPr id="10" name="Content Placeholder 2"/>
          <p:cNvSpPr>
            <a:spLocks noGrp="1"/>
          </p:cNvSpPr>
          <p:nvPr>
            <p:ph idx="1"/>
          </p:nvPr>
        </p:nvSpPr>
        <p:spPr>
          <a:xfrm>
            <a:off x="228600" y="1295400"/>
            <a:ext cx="8763000" cy="5257800"/>
          </a:xfrm>
        </p:spPr>
        <p:txBody>
          <a:bodyPr>
            <a:normAutofit lnSpcReduction="10000"/>
          </a:bodyPr>
          <a:lstStyle/>
          <a:p>
            <a:r>
              <a:rPr lang="en-US" altLang="zh-TW" dirty="0"/>
              <a:t>Example: Use mathematical induction to prove that </a:t>
            </a:r>
            <a:r>
              <a:rPr lang="en-US" altLang="zh-TW" i="1" dirty="0"/>
              <a:t>n</a:t>
            </a:r>
            <a:r>
              <a:rPr lang="en-US" altLang="zh-TW" baseline="30000" dirty="0">
                <a:latin typeface="Cambria Math" pitchFamily="18" charset="0"/>
              </a:rPr>
              <a:t>3</a:t>
            </a:r>
            <a:r>
              <a:rPr lang="en-US" altLang="zh-TW" i="1" baseline="30000" dirty="0"/>
              <a:t> </a:t>
            </a:r>
            <a:r>
              <a:rPr lang="en-US" altLang="zh-TW" dirty="0"/>
              <a:t>− </a:t>
            </a:r>
            <a:r>
              <a:rPr lang="en-US" altLang="zh-TW" i="1" dirty="0"/>
              <a:t>n </a:t>
            </a:r>
            <a:r>
              <a:rPr lang="en-US" altLang="zh-TW" dirty="0"/>
              <a:t>is divisible by </a:t>
            </a:r>
            <a:r>
              <a:rPr lang="en-US" altLang="zh-TW" dirty="0">
                <a:latin typeface="Cambria Math" pitchFamily="18" charset="0"/>
              </a:rPr>
              <a:t>3</a:t>
            </a:r>
            <a:r>
              <a:rPr lang="en-US" altLang="zh-TW" i="1" dirty="0"/>
              <a:t>, </a:t>
            </a:r>
            <a:r>
              <a:rPr lang="en-US" altLang="zh-TW" dirty="0"/>
              <a:t>for every positive integer </a:t>
            </a:r>
            <a:r>
              <a:rPr lang="en-US" altLang="zh-TW" i="1" dirty="0"/>
              <a:t>n</a:t>
            </a:r>
            <a:r>
              <a:rPr lang="en-US" altLang="zh-TW" dirty="0"/>
              <a:t>.</a:t>
            </a:r>
          </a:p>
          <a:p>
            <a:pPr lvl="1"/>
            <a:r>
              <a:rPr lang="en-US" altLang="zh-TW" dirty="0"/>
              <a:t>Solution: Let </a:t>
            </a:r>
            <a:r>
              <a:rPr lang="en-US" altLang="zh-TW" i="1" dirty="0"/>
              <a:t>P</a:t>
            </a:r>
            <a:r>
              <a:rPr lang="en-US" altLang="zh-TW" dirty="0"/>
              <a:t>(</a:t>
            </a:r>
            <a:r>
              <a:rPr lang="en-US" altLang="zh-TW" i="1" dirty="0"/>
              <a:t>n</a:t>
            </a:r>
            <a:r>
              <a:rPr lang="en-US" altLang="zh-TW" dirty="0"/>
              <a:t>) be the proposition that </a:t>
            </a:r>
            <a:r>
              <a:rPr lang="en-US" altLang="zh-TW" i="1" dirty="0"/>
              <a:t>n</a:t>
            </a:r>
            <a:r>
              <a:rPr lang="en-US" altLang="zh-TW" baseline="30000" dirty="0">
                <a:latin typeface="Cambria Math" pitchFamily="18" charset="0"/>
              </a:rPr>
              <a:t>3</a:t>
            </a:r>
            <a:r>
              <a:rPr lang="en-US" altLang="zh-TW" i="1" baseline="30000" dirty="0"/>
              <a:t> </a:t>
            </a:r>
            <a:r>
              <a:rPr lang="en-US" altLang="zh-TW" dirty="0"/>
              <a:t>−</a:t>
            </a:r>
            <a:r>
              <a:rPr lang="en-US" altLang="zh-TW" i="1" dirty="0">
                <a:latin typeface="Cambria Math" pitchFamily="18" charset="0"/>
              </a:rPr>
              <a:t> </a:t>
            </a:r>
            <a:r>
              <a:rPr lang="en-US" altLang="zh-TW" i="1" dirty="0"/>
              <a:t>n </a:t>
            </a:r>
            <a:r>
              <a:rPr lang="en-US" altLang="zh-TW" dirty="0"/>
              <a:t>is divisible by </a:t>
            </a:r>
            <a:r>
              <a:rPr lang="en-US" altLang="zh-TW" dirty="0">
                <a:latin typeface="Cambria Math" pitchFamily="18" charset="0"/>
              </a:rPr>
              <a:t>3</a:t>
            </a:r>
            <a:r>
              <a:rPr lang="en-US" altLang="zh-TW" i="1" dirty="0"/>
              <a:t>.</a:t>
            </a:r>
            <a:r>
              <a:rPr lang="en-US" altLang="zh-TW" baseline="30000" dirty="0"/>
              <a:t> </a:t>
            </a:r>
          </a:p>
          <a:p>
            <a:pPr lvl="2"/>
            <a:r>
              <a:rPr lang="en-US" altLang="zh-TW" dirty="0"/>
              <a:t>BASIS STEP: </a:t>
            </a:r>
            <a:r>
              <a:rPr lang="en-US" altLang="zh-TW" i="1" dirty="0"/>
              <a:t>P</a:t>
            </a:r>
            <a:r>
              <a:rPr lang="en-US" altLang="zh-TW" dirty="0"/>
              <a:t>(</a:t>
            </a:r>
            <a:r>
              <a:rPr lang="en-US" altLang="zh-TW" dirty="0">
                <a:latin typeface="Cambria Math" pitchFamily="18" charset="0"/>
              </a:rPr>
              <a:t>1</a:t>
            </a:r>
            <a:r>
              <a:rPr lang="en-US" altLang="zh-TW" dirty="0"/>
              <a:t>) is true since </a:t>
            </a:r>
            <a:r>
              <a:rPr lang="en-US" altLang="zh-TW" dirty="0">
                <a:latin typeface="Cambria Math" pitchFamily="18" charset="0"/>
              </a:rPr>
              <a:t>1</a:t>
            </a:r>
            <a:r>
              <a:rPr lang="en-US" altLang="zh-TW" baseline="30000" dirty="0">
                <a:latin typeface="Cambria Math" pitchFamily="18" charset="0"/>
              </a:rPr>
              <a:t>3</a:t>
            </a:r>
            <a:r>
              <a:rPr lang="en-US" altLang="zh-TW" i="1" dirty="0"/>
              <a:t> </a:t>
            </a:r>
            <a:r>
              <a:rPr lang="en-US" altLang="zh-TW" dirty="0"/>
              <a:t>− </a:t>
            </a:r>
            <a:r>
              <a:rPr lang="en-US" altLang="zh-TW" dirty="0">
                <a:latin typeface="Cambria Math" pitchFamily="18" charset="0"/>
              </a:rPr>
              <a:t>1</a:t>
            </a:r>
            <a:r>
              <a:rPr lang="en-US" altLang="zh-TW" i="1" dirty="0">
                <a:latin typeface="Cambria Math" pitchFamily="18" charset="0"/>
              </a:rPr>
              <a:t> </a:t>
            </a:r>
            <a:r>
              <a:rPr lang="en-US" altLang="zh-TW" i="1" dirty="0"/>
              <a:t>= </a:t>
            </a:r>
            <a:r>
              <a:rPr lang="en-US" altLang="zh-TW" dirty="0">
                <a:latin typeface="Cambria Math" pitchFamily="18" charset="0"/>
              </a:rPr>
              <a:t>0, which is divisible by 3</a:t>
            </a:r>
            <a:r>
              <a:rPr lang="en-US" altLang="zh-TW" i="1" dirty="0"/>
              <a:t>.</a:t>
            </a:r>
          </a:p>
          <a:p>
            <a:pPr lvl="2"/>
            <a:r>
              <a:rPr lang="en-US" altLang="zh-TW" dirty="0"/>
              <a:t>INDUCTIVE STEP: </a:t>
            </a:r>
          </a:p>
          <a:p>
            <a:pPr lvl="3"/>
            <a:r>
              <a:rPr lang="en-US" altLang="zh-TW" dirty="0"/>
              <a:t>Assume </a:t>
            </a:r>
            <a:r>
              <a:rPr lang="en-US" altLang="zh-TW" i="1" dirty="0"/>
              <a:t>P</a:t>
            </a:r>
            <a:r>
              <a:rPr lang="en-US" altLang="zh-TW" dirty="0"/>
              <a:t>(</a:t>
            </a:r>
            <a:r>
              <a:rPr lang="en-US" altLang="zh-TW" i="1" dirty="0"/>
              <a:t>k</a:t>
            </a:r>
            <a:r>
              <a:rPr lang="en-US" altLang="zh-TW" dirty="0"/>
              <a:t>) holds, i.e., </a:t>
            </a:r>
            <a:r>
              <a:rPr lang="en-US" altLang="zh-TW" i="1" dirty="0"/>
              <a:t>k</a:t>
            </a:r>
            <a:r>
              <a:rPr lang="en-US" altLang="zh-TW" baseline="30000" dirty="0">
                <a:latin typeface="Cambria Math" pitchFamily="18" charset="0"/>
              </a:rPr>
              <a:t>3</a:t>
            </a:r>
            <a:r>
              <a:rPr lang="en-US" altLang="zh-TW" i="1" baseline="30000" dirty="0"/>
              <a:t> </a:t>
            </a:r>
            <a:r>
              <a:rPr lang="en-US" altLang="zh-TW" dirty="0"/>
              <a:t>−</a:t>
            </a:r>
            <a:r>
              <a:rPr lang="en-US" altLang="zh-TW" i="1" dirty="0">
                <a:latin typeface="Cambria Math" pitchFamily="18" charset="0"/>
              </a:rPr>
              <a:t> </a:t>
            </a:r>
            <a:r>
              <a:rPr lang="en-US" altLang="zh-TW" i="1" dirty="0"/>
              <a:t>k </a:t>
            </a:r>
            <a:r>
              <a:rPr lang="en-US" altLang="zh-TW" dirty="0"/>
              <a:t>is divisible by </a:t>
            </a:r>
            <a:r>
              <a:rPr lang="en-US" altLang="zh-TW" dirty="0">
                <a:latin typeface="Cambria Math" pitchFamily="18" charset="0"/>
              </a:rPr>
              <a:t>3, for an arbitrary positive integer </a:t>
            </a:r>
            <a:r>
              <a:rPr lang="en-US" altLang="zh-TW" i="1" dirty="0"/>
              <a:t>k.</a:t>
            </a:r>
            <a:r>
              <a:rPr lang="en-US" altLang="zh-TW" baseline="30000" dirty="0"/>
              <a:t> </a:t>
            </a:r>
          </a:p>
          <a:p>
            <a:pPr lvl="3"/>
            <a:r>
              <a:rPr lang="en-US" altLang="zh-TW" dirty="0"/>
              <a:t>To show that </a:t>
            </a:r>
            <a:r>
              <a:rPr lang="en-US" altLang="zh-TW" i="1" dirty="0"/>
              <a:t>P</a:t>
            </a:r>
            <a:r>
              <a:rPr lang="en-US" altLang="zh-TW" dirty="0"/>
              <a:t>(</a:t>
            </a:r>
            <a:r>
              <a:rPr lang="en-US" altLang="zh-TW" i="1" dirty="0"/>
              <a:t>k + </a:t>
            </a:r>
            <a:r>
              <a:rPr lang="en-US" altLang="zh-TW" dirty="0">
                <a:latin typeface="Cambria Math" pitchFamily="18" charset="0"/>
              </a:rPr>
              <a:t>1</a:t>
            </a:r>
            <a:r>
              <a:rPr lang="en-US" altLang="zh-TW" dirty="0"/>
              <a:t>) follows: </a:t>
            </a:r>
          </a:p>
          <a:p>
            <a:pPr marL="668337" lvl="2" indent="0">
              <a:buNone/>
            </a:pPr>
            <a:r>
              <a:rPr lang="en-US" altLang="zh-TW" i="1" dirty="0"/>
              <a:t>                </a:t>
            </a:r>
            <a:r>
              <a:rPr lang="en-US" altLang="zh-TW" dirty="0"/>
              <a:t>(</a:t>
            </a:r>
            <a:r>
              <a:rPr lang="en-US" altLang="zh-TW" i="1" dirty="0"/>
              <a:t>k + </a:t>
            </a:r>
            <a:r>
              <a:rPr lang="en-US" altLang="zh-TW" dirty="0">
                <a:latin typeface="Cambria Math" pitchFamily="18" charset="0"/>
              </a:rPr>
              <a:t>1</a:t>
            </a:r>
            <a:r>
              <a:rPr lang="en-US" altLang="zh-TW" dirty="0"/>
              <a:t>)</a:t>
            </a:r>
            <a:r>
              <a:rPr lang="en-US" altLang="zh-TW" baseline="30000" dirty="0">
                <a:latin typeface="Cambria Math" pitchFamily="18" charset="0"/>
              </a:rPr>
              <a:t>3</a:t>
            </a:r>
            <a:r>
              <a:rPr lang="en-US" altLang="zh-TW" i="1" dirty="0"/>
              <a:t> </a:t>
            </a:r>
            <a:r>
              <a:rPr lang="en-US" altLang="zh-TW" dirty="0"/>
              <a:t>− (</a:t>
            </a:r>
            <a:r>
              <a:rPr lang="en-US" altLang="zh-TW" i="1" dirty="0"/>
              <a:t>k + </a:t>
            </a:r>
            <a:r>
              <a:rPr lang="en-US" altLang="zh-TW" dirty="0">
                <a:latin typeface="Cambria Math" pitchFamily="18" charset="0"/>
              </a:rPr>
              <a:t>1</a:t>
            </a:r>
            <a:r>
              <a:rPr lang="en-US" altLang="zh-TW" dirty="0"/>
              <a:t>)</a:t>
            </a:r>
            <a:r>
              <a:rPr lang="en-US" altLang="zh-TW" i="1" dirty="0"/>
              <a:t> = </a:t>
            </a:r>
            <a:r>
              <a:rPr lang="en-US" altLang="zh-TW" dirty="0"/>
              <a:t>(</a:t>
            </a:r>
            <a:r>
              <a:rPr lang="en-US" altLang="zh-TW" i="1" dirty="0"/>
              <a:t>k</a:t>
            </a:r>
            <a:r>
              <a:rPr lang="en-US" altLang="zh-TW" baseline="30000" dirty="0">
                <a:latin typeface="Cambria Math" pitchFamily="18" charset="0"/>
              </a:rPr>
              <a:t>3</a:t>
            </a:r>
            <a:r>
              <a:rPr lang="en-US" altLang="zh-TW" i="1" baseline="30000" dirty="0"/>
              <a:t> </a:t>
            </a:r>
            <a:r>
              <a:rPr lang="en-US" altLang="zh-TW" i="1" dirty="0"/>
              <a:t>+ </a:t>
            </a:r>
            <a:r>
              <a:rPr lang="en-US" altLang="zh-TW" dirty="0">
                <a:latin typeface="Cambria Math" pitchFamily="18" charset="0"/>
              </a:rPr>
              <a:t>3</a:t>
            </a:r>
            <a:r>
              <a:rPr lang="en-US" altLang="zh-TW" i="1" dirty="0"/>
              <a:t>k</a:t>
            </a:r>
            <a:r>
              <a:rPr lang="en-US" altLang="zh-TW" baseline="30000" dirty="0">
                <a:latin typeface="Cambria Math" pitchFamily="18" charset="0"/>
              </a:rPr>
              <a:t>2 </a:t>
            </a:r>
            <a:r>
              <a:rPr lang="en-US" altLang="zh-TW" i="1" dirty="0"/>
              <a:t>+ </a:t>
            </a:r>
            <a:r>
              <a:rPr lang="en-US" altLang="zh-TW" dirty="0">
                <a:latin typeface="Cambria Math" pitchFamily="18" charset="0"/>
              </a:rPr>
              <a:t>3</a:t>
            </a:r>
            <a:r>
              <a:rPr lang="en-US" altLang="zh-TW" i="1" dirty="0"/>
              <a:t>k</a:t>
            </a:r>
            <a:r>
              <a:rPr lang="en-US" altLang="zh-TW" baseline="30000" dirty="0">
                <a:latin typeface="Cambria Math" pitchFamily="18" charset="0"/>
              </a:rPr>
              <a:t> </a:t>
            </a:r>
            <a:r>
              <a:rPr lang="en-US" altLang="zh-TW" i="1" dirty="0"/>
              <a:t>+ </a:t>
            </a:r>
            <a:r>
              <a:rPr lang="en-US" altLang="zh-TW" dirty="0">
                <a:latin typeface="Cambria Math" pitchFamily="18" charset="0"/>
              </a:rPr>
              <a:t>1) </a:t>
            </a:r>
            <a:r>
              <a:rPr lang="en-US" altLang="zh-TW" dirty="0"/>
              <a:t>−</a:t>
            </a:r>
            <a:r>
              <a:rPr lang="en-US" altLang="zh-TW" i="1" dirty="0"/>
              <a:t> </a:t>
            </a:r>
            <a:r>
              <a:rPr lang="en-US" altLang="zh-TW" dirty="0"/>
              <a:t>(</a:t>
            </a:r>
            <a:r>
              <a:rPr lang="en-US" altLang="zh-TW" i="1" dirty="0"/>
              <a:t>k + </a:t>
            </a:r>
            <a:r>
              <a:rPr lang="en-US" altLang="zh-TW" dirty="0">
                <a:latin typeface="Cambria Math" pitchFamily="18" charset="0"/>
              </a:rPr>
              <a:t>1</a:t>
            </a:r>
            <a:r>
              <a:rPr lang="en-US" altLang="zh-TW" dirty="0"/>
              <a:t>) </a:t>
            </a:r>
            <a:endParaRPr lang="en-US" altLang="zh-TW" i="1" baseline="30000" dirty="0"/>
          </a:p>
          <a:p>
            <a:pPr marL="668337" lvl="2" indent="0">
              <a:buNone/>
            </a:pPr>
            <a:r>
              <a:rPr lang="en-US" altLang="zh-TW" i="1" dirty="0"/>
              <a:t>                                               = </a:t>
            </a:r>
            <a:r>
              <a:rPr lang="en-US" altLang="zh-TW" dirty="0"/>
              <a:t>(</a:t>
            </a:r>
            <a:r>
              <a:rPr lang="en-US" altLang="zh-TW" i="1" dirty="0"/>
              <a:t>k</a:t>
            </a:r>
            <a:r>
              <a:rPr lang="en-US" altLang="zh-TW" baseline="30000" dirty="0">
                <a:latin typeface="Cambria Math" pitchFamily="18" charset="0"/>
              </a:rPr>
              <a:t>3</a:t>
            </a:r>
            <a:r>
              <a:rPr lang="en-US" altLang="zh-TW" i="1" dirty="0">
                <a:latin typeface="Cambria Math" pitchFamily="18" charset="0"/>
              </a:rPr>
              <a:t> </a:t>
            </a:r>
            <a:r>
              <a:rPr lang="en-US" altLang="zh-TW" dirty="0"/>
              <a:t>−</a:t>
            </a:r>
            <a:r>
              <a:rPr lang="en-US" altLang="zh-TW" i="1" dirty="0">
                <a:latin typeface="Cambria Math" pitchFamily="18" charset="0"/>
              </a:rPr>
              <a:t> </a:t>
            </a:r>
            <a:r>
              <a:rPr lang="en-US" altLang="zh-TW" i="1" dirty="0"/>
              <a:t>k</a:t>
            </a:r>
            <a:r>
              <a:rPr lang="en-US" altLang="zh-TW" dirty="0"/>
              <a:t>) + </a:t>
            </a:r>
            <a:r>
              <a:rPr lang="en-US" altLang="zh-TW" dirty="0">
                <a:latin typeface="Cambria Math" pitchFamily="18" charset="0"/>
              </a:rPr>
              <a:t>3</a:t>
            </a:r>
            <a:r>
              <a:rPr lang="en-US" altLang="zh-TW" dirty="0"/>
              <a:t>(</a:t>
            </a:r>
            <a:r>
              <a:rPr lang="en-US" altLang="zh-TW" i="1" dirty="0"/>
              <a:t>k</a:t>
            </a:r>
            <a:r>
              <a:rPr lang="en-US" altLang="zh-TW" baseline="30000" dirty="0">
                <a:latin typeface="Cambria Math" pitchFamily="18" charset="0"/>
              </a:rPr>
              <a:t>2 </a:t>
            </a:r>
            <a:r>
              <a:rPr lang="en-US" altLang="zh-TW" i="1" dirty="0"/>
              <a:t>+ k</a:t>
            </a:r>
            <a:r>
              <a:rPr lang="en-US" altLang="zh-TW" dirty="0"/>
              <a:t>)</a:t>
            </a:r>
            <a:r>
              <a:rPr lang="en-US" altLang="zh-TW" dirty="0">
                <a:latin typeface="Cambria Math" pitchFamily="18" charset="0"/>
              </a:rPr>
              <a:t> </a:t>
            </a:r>
          </a:p>
          <a:p>
            <a:pPr lvl="4"/>
            <a:r>
              <a:rPr lang="en-US" altLang="zh-TW" dirty="0"/>
              <a:t>By the inductive hypothesis, the first term (</a:t>
            </a:r>
            <a:r>
              <a:rPr lang="en-US" altLang="zh-TW" i="1" dirty="0"/>
              <a:t>k</a:t>
            </a:r>
            <a:r>
              <a:rPr lang="en-US" altLang="zh-TW" baseline="30000" dirty="0">
                <a:latin typeface="Cambria Math" pitchFamily="18" charset="0"/>
              </a:rPr>
              <a:t>3</a:t>
            </a:r>
            <a:r>
              <a:rPr lang="en-US" altLang="zh-TW" i="1" dirty="0">
                <a:latin typeface="Cambria Math" pitchFamily="18" charset="0"/>
              </a:rPr>
              <a:t> − </a:t>
            </a:r>
            <a:r>
              <a:rPr lang="en-US" altLang="zh-TW" i="1" dirty="0"/>
              <a:t>k</a:t>
            </a:r>
            <a:r>
              <a:rPr lang="en-US" altLang="zh-TW" dirty="0"/>
              <a:t>) is divisible by </a:t>
            </a:r>
            <a:r>
              <a:rPr lang="en-US" altLang="zh-TW" dirty="0">
                <a:latin typeface="Cambria Math" pitchFamily="18" charset="0"/>
              </a:rPr>
              <a:t>3</a:t>
            </a:r>
            <a:r>
              <a:rPr lang="en-US" altLang="zh-TW" dirty="0"/>
              <a:t> and the second term is divisible by </a:t>
            </a:r>
            <a:r>
              <a:rPr lang="en-US" altLang="zh-TW" dirty="0">
                <a:latin typeface="Cambria Math" pitchFamily="18" charset="0"/>
              </a:rPr>
              <a:t>3</a:t>
            </a:r>
            <a:r>
              <a:rPr lang="en-US" altLang="zh-TW" dirty="0"/>
              <a:t>. </a:t>
            </a:r>
          </a:p>
          <a:p>
            <a:pPr lvl="4"/>
            <a:r>
              <a:rPr lang="en-US" altLang="zh-TW" dirty="0"/>
              <a:t>By part (</a:t>
            </a:r>
            <a:r>
              <a:rPr lang="en-US" altLang="zh-TW" dirty="0" err="1"/>
              <a:t>i</a:t>
            </a:r>
            <a:r>
              <a:rPr lang="en-US" altLang="zh-TW" dirty="0"/>
              <a:t>) of Theorem </a:t>
            </a:r>
            <a:r>
              <a:rPr lang="en-US" altLang="zh-TW" dirty="0">
                <a:latin typeface="Cambria Math" pitchFamily="18" charset="0"/>
              </a:rPr>
              <a:t>1</a:t>
            </a:r>
            <a:r>
              <a:rPr lang="en-US" altLang="zh-TW" dirty="0"/>
              <a:t> in Section </a:t>
            </a:r>
            <a:r>
              <a:rPr lang="en-US" altLang="zh-TW" dirty="0">
                <a:latin typeface="Cambria Math" pitchFamily="18" charset="0"/>
              </a:rPr>
              <a:t>4.1</a:t>
            </a:r>
            <a:r>
              <a:rPr lang="en-US" altLang="zh-TW" dirty="0"/>
              <a:t> , (</a:t>
            </a:r>
            <a:r>
              <a:rPr lang="en-US" altLang="zh-TW" i="1" dirty="0"/>
              <a:t>k + </a:t>
            </a:r>
            <a:r>
              <a:rPr lang="en-US" altLang="zh-TW" dirty="0">
                <a:latin typeface="Cambria Math" pitchFamily="18" charset="0"/>
              </a:rPr>
              <a:t>1</a:t>
            </a:r>
            <a:r>
              <a:rPr lang="en-US" altLang="zh-TW" dirty="0"/>
              <a:t>)</a:t>
            </a:r>
            <a:r>
              <a:rPr lang="en-US" altLang="zh-TW" baseline="30000" dirty="0">
                <a:latin typeface="Cambria Math" pitchFamily="18" charset="0"/>
              </a:rPr>
              <a:t>3</a:t>
            </a:r>
            <a:r>
              <a:rPr lang="en-US" altLang="zh-TW" i="1" dirty="0"/>
              <a:t> </a:t>
            </a:r>
            <a:r>
              <a:rPr lang="en-US" altLang="zh-TW" dirty="0"/>
              <a:t>−</a:t>
            </a:r>
            <a:r>
              <a:rPr lang="en-US" altLang="zh-TW" i="1" dirty="0">
                <a:latin typeface="Cambria Math" pitchFamily="18" charset="0"/>
              </a:rPr>
              <a:t> </a:t>
            </a:r>
            <a:r>
              <a:rPr lang="en-US" altLang="zh-TW" dirty="0"/>
              <a:t>(</a:t>
            </a:r>
            <a:r>
              <a:rPr lang="en-US" altLang="zh-TW" i="1" dirty="0"/>
              <a:t>k + </a:t>
            </a:r>
            <a:r>
              <a:rPr lang="en-US" altLang="zh-TW" dirty="0">
                <a:latin typeface="Cambria Math" pitchFamily="18" charset="0"/>
              </a:rPr>
              <a:t>1</a:t>
            </a:r>
            <a:r>
              <a:rPr lang="en-US" altLang="zh-TW" dirty="0"/>
              <a:t>)</a:t>
            </a:r>
            <a:r>
              <a:rPr lang="en-US" altLang="zh-TW" dirty="0">
                <a:latin typeface="Cambria Math" pitchFamily="18" charset="0"/>
              </a:rPr>
              <a:t> </a:t>
            </a:r>
            <a:r>
              <a:rPr lang="en-US" altLang="zh-TW" dirty="0"/>
              <a:t> is divisible by </a:t>
            </a:r>
            <a:r>
              <a:rPr lang="en-US" altLang="zh-TW" dirty="0">
                <a:latin typeface="Cambria Math" pitchFamily="18" charset="0"/>
              </a:rPr>
              <a:t>3</a:t>
            </a:r>
            <a:r>
              <a:rPr lang="en-US" altLang="zh-TW" dirty="0"/>
              <a:t>. </a:t>
            </a:r>
          </a:p>
          <a:p>
            <a:pPr lvl="2"/>
            <a:r>
              <a:rPr lang="en-US" altLang="zh-TW" dirty="0"/>
              <a:t>Therefore, </a:t>
            </a:r>
            <a:r>
              <a:rPr lang="en-US" altLang="zh-TW" i="1" dirty="0"/>
              <a:t>n</a:t>
            </a:r>
            <a:r>
              <a:rPr lang="en-US" altLang="zh-TW" baseline="30000" dirty="0">
                <a:latin typeface="Cambria Math" pitchFamily="18" charset="0"/>
              </a:rPr>
              <a:t>3</a:t>
            </a:r>
            <a:r>
              <a:rPr lang="en-US" altLang="zh-TW" i="1" baseline="30000" dirty="0"/>
              <a:t> </a:t>
            </a:r>
            <a:r>
              <a:rPr lang="en-US" altLang="zh-TW" dirty="0"/>
              <a:t>−</a:t>
            </a:r>
            <a:r>
              <a:rPr lang="en-US" altLang="zh-TW" i="1" dirty="0">
                <a:latin typeface="Cambria Math" pitchFamily="18" charset="0"/>
              </a:rPr>
              <a:t> </a:t>
            </a:r>
            <a:r>
              <a:rPr lang="en-US" altLang="zh-TW" i="1" dirty="0"/>
              <a:t>n </a:t>
            </a:r>
            <a:r>
              <a:rPr lang="en-US" altLang="zh-TW" dirty="0"/>
              <a:t>is divisible by </a:t>
            </a:r>
            <a:r>
              <a:rPr lang="en-US" altLang="zh-TW" dirty="0">
                <a:latin typeface="Cambria Math" pitchFamily="18" charset="0"/>
              </a:rPr>
              <a:t>3</a:t>
            </a:r>
            <a:r>
              <a:rPr lang="en-US" altLang="zh-TW" i="1" dirty="0"/>
              <a:t>, </a:t>
            </a:r>
            <a:r>
              <a:rPr lang="en-US" altLang="zh-TW" dirty="0"/>
              <a:t>for every integer positive integer </a:t>
            </a:r>
            <a:r>
              <a:rPr lang="en-US" altLang="zh-TW" i="1" dirty="0"/>
              <a:t>n</a:t>
            </a:r>
            <a:r>
              <a:rPr lang="en-US" altLang="zh-TW" dirty="0"/>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zh-TW" dirty="0"/>
              <a:t>Proving Number of Subsets</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15</a:t>
            </a:fld>
            <a:endParaRPr lang="en-US"/>
          </a:p>
        </p:txBody>
      </p:sp>
      <p:sp>
        <p:nvSpPr>
          <p:cNvPr id="10" name="Content Placeholder 2"/>
          <p:cNvSpPr>
            <a:spLocks noGrp="1"/>
          </p:cNvSpPr>
          <p:nvPr>
            <p:ph idx="1"/>
          </p:nvPr>
        </p:nvSpPr>
        <p:spPr/>
        <p:txBody>
          <a:bodyPr/>
          <a:lstStyle/>
          <a:p>
            <a:r>
              <a:rPr lang="en-US" altLang="zh-TW" dirty="0"/>
              <a:t>Example: Use mathematical induction to show that if </a:t>
            </a:r>
            <a:r>
              <a:rPr lang="en-US" altLang="zh-TW" i="1" dirty="0"/>
              <a:t>S</a:t>
            </a:r>
            <a:r>
              <a:rPr lang="en-US" altLang="zh-TW" dirty="0"/>
              <a:t> is a finite set with </a:t>
            </a:r>
            <a:r>
              <a:rPr lang="en-US" altLang="zh-TW" i="1" dirty="0"/>
              <a:t>n</a:t>
            </a:r>
            <a:r>
              <a:rPr lang="en-US" altLang="zh-TW" dirty="0"/>
              <a:t> elements, where </a:t>
            </a:r>
            <a:r>
              <a:rPr lang="en-US" altLang="zh-TW" i="1" dirty="0"/>
              <a:t>n</a:t>
            </a:r>
            <a:r>
              <a:rPr lang="en-US" altLang="zh-TW" dirty="0"/>
              <a:t> is a nonnegative integer, then </a:t>
            </a:r>
            <a:r>
              <a:rPr lang="en-US" altLang="zh-TW" i="1" dirty="0"/>
              <a:t>S</a:t>
            </a:r>
            <a:r>
              <a:rPr lang="en-US" altLang="zh-TW" dirty="0"/>
              <a:t> has </a:t>
            </a:r>
            <a:r>
              <a:rPr lang="en-US" altLang="zh-TW" dirty="0">
                <a:latin typeface="Cambria Math" pitchFamily="18" charset="0"/>
              </a:rPr>
              <a:t>2</a:t>
            </a:r>
            <a:r>
              <a:rPr lang="en-US" altLang="zh-TW" i="1" baseline="30000" dirty="0"/>
              <a:t>n</a:t>
            </a:r>
            <a:r>
              <a:rPr lang="en-US" altLang="zh-TW" dirty="0"/>
              <a:t> subsets.</a:t>
            </a:r>
          </a:p>
          <a:p>
            <a:pPr lvl="1"/>
            <a:r>
              <a:rPr lang="en-US" altLang="zh-TW" i="1" dirty="0">
                <a:solidFill>
                  <a:srgbClr val="0070C0"/>
                </a:solidFill>
              </a:rPr>
              <a:t>Chapter </a:t>
            </a:r>
            <a:r>
              <a:rPr lang="en-US" altLang="zh-TW" i="1" dirty="0">
                <a:solidFill>
                  <a:srgbClr val="0070C0"/>
                </a:solidFill>
                <a:latin typeface="Cambria Math" pitchFamily="18" charset="0"/>
              </a:rPr>
              <a:t>6</a:t>
            </a:r>
            <a:r>
              <a:rPr lang="en-US" altLang="zh-TW" i="1" dirty="0">
                <a:solidFill>
                  <a:srgbClr val="0070C0"/>
                </a:solidFill>
              </a:rPr>
              <a:t> uses combinatorial methods to prove this result.</a:t>
            </a:r>
            <a:endParaRPr lang="en-US" altLang="zh-TW" dirty="0">
              <a:solidFill>
                <a:srgbClr val="0070C0"/>
              </a:solidFill>
            </a:endParaRPr>
          </a:p>
          <a:p>
            <a:pPr lvl="1"/>
            <a:r>
              <a:rPr lang="en-US" altLang="zh-TW" dirty="0"/>
              <a:t>Solution: Let </a:t>
            </a:r>
            <a:r>
              <a:rPr lang="en-US" altLang="zh-TW" i="1" dirty="0"/>
              <a:t>P</a:t>
            </a:r>
            <a:r>
              <a:rPr lang="en-US" altLang="zh-TW" dirty="0"/>
              <a:t>(</a:t>
            </a:r>
            <a:r>
              <a:rPr lang="en-US" altLang="zh-TW" i="1" dirty="0"/>
              <a:t>n</a:t>
            </a:r>
            <a:r>
              <a:rPr lang="en-US" altLang="zh-TW" dirty="0"/>
              <a:t>) be the proposition that a set with </a:t>
            </a:r>
            <a:r>
              <a:rPr lang="en-US" altLang="zh-TW" i="1" dirty="0"/>
              <a:t>n</a:t>
            </a:r>
            <a:r>
              <a:rPr lang="en-US" altLang="zh-TW" dirty="0"/>
              <a:t> elements has </a:t>
            </a:r>
            <a:r>
              <a:rPr lang="en-US" altLang="zh-TW" dirty="0">
                <a:latin typeface="Cambria Math" pitchFamily="18" charset="0"/>
              </a:rPr>
              <a:t>2</a:t>
            </a:r>
            <a:r>
              <a:rPr lang="en-US" altLang="zh-TW" i="1" baseline="30000" dirty="0"/>
              <a:t>n</a:t>
            </a:r>
            <a:r>
              <a:rPr lang="en-US" altLang="zh-TW" dirty="0"/>
              <a:t> subsets.</a:t>
            </a:r>
          </a:p>
          <a:p>
            <a:pPr lvl="2"/>
            <a:r>
              <a:rPr lang="en-US" altLang="zh-TW" sz="2200" dirty="0"/>
              <a:t>Basis Step: </a:t>
            </a:r>
            <a:r>
              <a:rPr lang="en-US" altLang="zh-TW" sz="2200" i="1" dirty="0"/>
              <a:t>P</a:t>
            </a:r>
            <a:r>
              <a:rPr lang="en-US" altLang="zh-TW" sz="2200" dirty="0"/>
              <a:t>(</a:t>
            </a:r>
            <a:r>
              <a:rPr lang="en-US" altLang="zh-TW" sz="2200" dirty="0">
                <a:latin typeface="Cambria Math" pitchFamily="18" charset="0"/>
              </a:rPr>
              <a:t>0</a:t>
            </a:r>
            <a:r>
              <a:rPr lang="en-US" altLang="zh-TW" sz="2200" dirty="0"/>
              <a:t>) is true, because the empty set has only itself as a subset and </a:t>
            </a:r>
            <a:r>
              <a:rPr lang="en-US" altLang="zh-TW" sz="2200" dirty="0">
                <a:latin typeface="Cambria Math" pitchFamily="18" charset="0"/>
              </a:rPr>
              <a:t>2</a:t>
            </a:r>
            <a:r>
              <a:rPr lang="en-US" altLang="zh-TW" sz="2200" baseline="30000" dirty="0">
                <a:latin typeface="Cambria Math" pitchFamily="18" charset="0"/>
              </a:rPr>
              <a:t>0</a:t>
            </a:r>
            <a:r>
              <a:rPr lang="en-US" altLang="zh-TW" sz="2200" dirty="0"/>
              <a:t> = </a:t>
            </a:r>
            <a:r>
              <a:rPr lang="en-US" altLang="zh-TW" sz="2200" dirty="0">
                <a:latin typeface="Cambria Math" pitchFamily="18" charset="0"/>
              </a:rPr>
              <a:t>1</a:t>
            </a:r>
            <a:r>
              <a:rPr lang="en-US" altLang="zh-TW" sz="2200" dirty="0"/>
              <a:t>.</a:t>
            </a:r>
          </a:p>
          <a:p>
            <a:pPr lvl="2"/>
            <a:r>
              <a:rPr lang="en-US" altLang="zh-TW" sz="2200" dirty="0"/>
              <a:t>Inductive Step: Assume </a:t>
            </a:r>
            <a:r>
              <a:rPr lang="en-US" altLang="zh-TW" sz="2200" i="1" dirty="0"/>
              <a:t>P</a:t>
            </a:r>
            <a:r>
              <a:rPr lang="en-US" altLang="zh-TW" sz="2200" dirty="0"/>
              <a:t>(</a:t>
            </a:r>
            <a:r>
              <a:rPr lang="en-US" altLang="zh-TW" sz="2200" i="1" dirty="0"/>
              <a:t>k</a:t>
            </a:r>
            <a:r>
              <a:rPr lang="en-US" altLang="zh-TW" sz="2200" dirty="0"/>
              <a:t>) is true for an arbitrary nonnegative integer </a:t>
            </a:r>
            <a:r>
              <a:rPr lang="en-US" altLang="zh-TW" sz="2200" i="1" dirty="0"/>
              <a:t>k</a:t>
            </a:r>
            <a:r>
              <a:rPr lang="en-US" altLang="zh-TW" sz="2200" dirty="0"/>
              <a:t>.</a:t>
            </a:r>
          </a:p>
          <a:p>
            <a:pPr eaLnBrk="1" hangingPunct="1"/>
            <a:endParaRPr lang="en-US" altLang="zh-TW"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Title 1"/>
          <p:cNvSpPr>
            <a:spLocks noGrp="1"/>
          </p:cNvSpPr>
          <p:nvPr>
            <p:ph type="title"/>
          </p:nvPr>
        </p:nvSpPr>
        <p:spPr/>
        <p:txBody>
          <a:bodyPr/>
          <a:lstStyle/>
          <a:p>
            <a:r>
              <a:rPr lang="en-US" altLang="zh-TW" dirty="0"/>
              <a:t>Proving Number of Subsets</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16</a:t>
            </a:fld>
            <a:endParaRPr lang="en-US"/>
          </a:p>
        </p:txBody>
      </p:sp>
      <p:sp>
        <p:nvSpPr>
          <p:cNvPr id="12" name="Content Placeholder 2"/>
          <p:cNvSpPr txBox="1">
            <a:spLocks/>
          </p:cNvSpPr>
          <p:nvPr/>
        </p:nvSpPr>
        <p:spPr bwMode="auto">
          <a:xfrm>
            <a:off x="228600" y="1295400"/>
            <a:ext cx="8458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300"/>
              </a:spcBef>
              <a:spcAft>
                <a:spcPts val="300"/>
              </a:spcAft>
              <a:buClr>
                <a:srgbClr val="0BD0D9"/>
              </a:buClr>
              <a:buSzPct val="95000"/>
              <a:buFont typeface="Wingdings 2" pitchFamily="18" charset="2"/>
              <a:buChar char=""/>
              <a:defRPr sz="2400" kern="1200">
                <a:solidFill>
                  <a:schemeClr val="tx1"/>
                </a:solidFill>
                <a:latin typeface="Times New Roman" pitchFamily="18" charset="0"/>
                <a:ea typeface="+mn-ea"/>
                <a:cs typeface="Times New Roman" pitchFamily="18" charset="0"/>
              </a:defRPr>
            </a:lvl1pPr>
            <a:lvl2pPr marL="639763" indent="-246063" algn="l" rtl="0" eaLnBrk="1" fontAlgn="base" hangingPunct="1">
              <a:spcBef>
                <a:spcPts val="300"/>
              </a:spcBef>
              <a:spcAft>
                <a:spcPts val="300"/>
              </a:spcAft>
              <a:buClr>
                <a:schemeClr val="accent1"/>
              </a:buClr>
              <a:buSzPct val="85000"/>
              <a:buFont typeface="Wingdings 2" pitchFamily="18" charset="2"/>
              <a:buChar char=""/>
              <a:defRPr sz="2200" kern="1200">
                <a:solidFill>
                  <a:schemeClr val="tx1"/>
                </a:solidFill>
                <a:latin typeface="Times New Roman" pitchFamily="18" charset="0"/>
                <a:ea typeface="+mn-ea"/>
                <a:cs typeface="Times New Roman" pitchFamily="18" charset="0"/>
              </a:defRPr>
            </a:lvl2pPr>
            <a:lvl3pPr marL="914400" indent="-246063" algn="l" rtl="0" eaLnBrk="1" fontAlgn="base" hangingPunct="1">
              <a:spcBef>
                <a:spcPts val="300"/>
              </a:spcBef>
              <a:spcAft>
                <a:spcPts val="300"/>
              </a:spcAft>
              <a:buClr>
                <a:schemeClr val="accent2"/>
              </a:buClr>
              <a:buSzPct val="70000"/>
              <a:buFont typeface="Wingdings 2" pitchFamily="18" charset="2"/>
              <a:buChar char=""/>
              <a:defRPr sz="2000" kern="1200">
                <a:solidFill>
                  <a:schemeClr val="tx1"/>
                </a:solidFill>
                <a:latin typeface="Times New Roman" pitchFamily="18" charset="0"/>
                <a:ea typeface="+mn-ea"/>
                <a:cs typeface="Times New Roman" pitchFamily="18" charset="0"/>
              </a:defRPr>
            </a:lvl3pPr>
            <a:lvl4pPr marL="1187450" indent="-209550" algn="l" rtl="0" eaLnBrk="1" fontAlgn="base" hangingPunct="1">
              <a:spcBef>
                <a:spcPts val="300"/>
              </a:spcBef>
              <a:spcAft>
                <a:spcPts val="300"/>
              </a:spcAft>
              <a:buClr>
                <a:srgbClr val="0BD0D9"/>
              </a:buClr>
              <a:buSzPct val="65000"/>
              <a:buFont typeface="Wingdings 2" pitchFamily="18" charset="2"/>
              <a:buChar char=""/>
              <a:defRPr sz="2000" kern="1200">
                <a:solidFill>
                  <a:schemeClr val="tx1"/>
                </a:solidFill>
                <a:latin typeface="Times New Roman" pitchFamily="18" charset="0"/>
                <a:ea typeface="+mn-ea"/>
                <a:cs typeface="Times New Roman" pitchFamily="18" charset="0"/>
              </a:defRPr>
            </a:lvl4pPr>
            <a:lvl5pPr marL="1462088" indent="-209550" algn="l" rtl="0" eaLnBrk="1" fontAlgn="base" hangingPunct="1">
              <a:spcBef>
                <a:spcPts val="200"/>
              </a:spcBef>
              <a:spcAft>
                <a:spcPts val="200"/>
              </a:spcAft>
              <a:buClr>
                <a:srgbClr val="10CF9B"/>
              </a:buClr>
              <a:buSzPct val="65000"/>
              <a:buFont typeface="Wingdings 2" pitchFamily="18" charset="2"/>
              <a:buChar char=""/>
              <a:defRPr sz="2000" kern="1200">
                <a:solidFill>
                  <a:schemeClr val="tx1"/>
                </a:solidFill>
                <a:latin typeface="Times New Roman" pitchFamily="18" charset="0"/>
                <a:ea typeface="+mn-ea"/>
                <a:cs typeface="Times New Roman" pitchFamily="18" charset="0"/>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lvl="1">
              <a:lnSpc>
                <a:spcPct val="150000"/>
              </a:lnSpc>
              <a:buFont typeface="Wingdings 2" pitchFamily="18" charset="2"/>
              <a:buNone/>
            </a:pPr>
            <a:endParaRPr lang="en-US" altLang="zh-TW" sz="2800" dirty="0"/>
          </a:p>
          <a:p>
            <a:pPr lvl="3">
              <a:lnSpc>
                <a:spcPct val="150000"/>
              </a:lnSpc>
            </a:pPr>
            <a:r>
              <a:rPr lang="en-US" altLang="zh-TW" dirty="0"/>
              <a:t>Let </a:t>
            </a:r>
            <a:r>
              <a:rPr lang="en-US" altLang="zh-TW" i="1" dirty="0"/>
              <a:t>T</a:t>
            </a:r>
            <a:r>
              <a:rPr lang="en-US" altLang="zh-TW" dirty="0"/>
              <a:t> be a set with </a:t>
            </a:r>
            <a:r>
              <a:rPr lang="en-US" altLang="zh-TW" i="1" dirty="0"/>
              <a:t>k</a:t>
            </a:r>
            <a:r>
              <a:rPr lang="en-US" altLang="zh-TW" dirty="0"/>
              <a:t> + 1 elements. Then </a:t>
            </a:r>
            <a:r>
              <a:rPr lang="en-US" altLang="zh-TW" i="1" dirty="0"/>
              <a:t>T</a:t>
            </a:r>
            <a:r>
              <a:rPr lang="en-US" altLang="zh-TW" dirty="0"/>
              <a:t> = </a:t>
            </a:r>
            <a:r>
              <a:rPr lang="en-US" altLang="zh-TW" i="1" dirty="0"/>
              <a:t>S</a:t>
            </a:r>
            <a:r>
              <a:rPr lang="en-US" altLang="zh-TW" dirty="0"/>
              <a:t> ∪ {</a:t>
            </a:r>
            <a:r>
              <a:rPr lang="en-US" altLang="zh-TW" i="1" dirty="0"/>
              <a:t>a</a:t>
            </a:r>
            <a:r>
              <a:rPr lang="en-US" altLang="zh-TW" dirty="0"/>
              <a:t>}, where </a:t>
            </a:r>
            <a:r>
              <a:rPr lang="en-US" altLang="zh-TW" i="1" dirty="0"/>
              <a:t>a</a:t>
            </a:r>
            <a:r>
              <a:rPr lang="en-US" altLang="zh-TW" dirty="0"/>
              <a:t> ∈ </a:t>
            </a:r>
            <a:r>
              <a:rPr lang="en-US" altLang="zh-TW" i="1" dirty="0"/>
              <a:t>T</a:t>
            </a:r>
            <a:r>
              <a:rPr lang="en-US" altLang="zh-TW" dirty="0"/>
              <a:t> and </a:t>
            </a:r>
            <a:r>
              <a:rPr lang="en-US" altLang="zh-TW" i="1" dirty="0"/>
              <a:t>S</a:t>
            </a:r>
            <a:r>
              <a:rPr lang="en-US" altLang="zh-TW" dirty="0"/>
              <a:t> = </a:t>
            </a:r>
            <a:r>
              <a:rPr lang="en-US" altLang="zh-TW" i="1" dirty="0"/>
              <a:t>T −</a:t>
            </a:r>
            <a:r>
              <a:rPr lang="en-US" altLang="zh-TW" dirty="0"/>
              <a:t> {</a:t>
            </a:r>
            <a:r>
              <a:rPr lang="en-US" altLang="zh-TW" i="1" dirty="0"/>
              <a:t>a</a:t>
            </a:r>
            <a:r>
              <a:rPr lang="en-US" altLang="zh-TW" dirty="0"/>
              <a:t>}. Hence |</a:t>
            </a:r>
            <a:r>
              <a:rPr lang="en-US" altLang="zh-TW" i="1" dirty="0"/>
              <a:t>S</a:t>
            </a:r>
            <a:r>
              <a:rPr lang="en-US" altLang="zh-TW" dirty="0"/>
              <a:t>| = </a:t>
            </a:r>
            <a:r>
              <a:rPr lang="en-US" altLang="zh-TW" i="1" dirty="0"/>
              <a:t>k</a:t>
            </a:r>
            <a:r>
              <a:rPr lang="en-US" altLang="zh-TW" dirty="0"/>
              <a:t>.</a:t>
            </a:r>
          </a:p>
          <a:p>
            <a:pPr lvl="3">
              <a:lnSpc>
                <a:spcPct val="150000"/>
              </a:lnSpc>
            </a:pPr>
            <a:r>
              <a:rPr lang="en-US" altLang="zh-TW" dirty="0"/>
              <a:t>For each subset </a:t>
            </a:r>
            <a:r>
              <a:rPr lang="en-US" altLang="zh-TW" i="1" dirty="0"/>
              <a:t>X</a:t>
            </a:r>
            <a:r>
              <a:rPr lang="en-US" altLang="zh-TW" dirty="0"/>
              <a:t> of </a:t>
            </a:r>
            <a:r>
              <a:rPr lang="en-US" altLang="zh-TW" i="1" dirty="0"/>
              <a:t>S</a:t>
            </a:r>
            <a:r>
              <a:rPr lang="en-US" altLang="zh-TW" dirty="0"/>
              <a:t>, there are exactly two subsets of </a:t>
            </a:r>
            <a:r>
              <a:rPr lang="en-US" altLang="zh-TW" i="1" dirty="0"/>
              <a:t>T</a:t>
            </a:r>
            <a:r>
              <a:rPr lang="en-US" altLang="zh-TW" dirty="0"/>
              <a:t>, i.e., </a:t>
            </a:r>
            <a:r>
              <a:rPr lang="en-US" altLang="zh-TW" i="1" dirty="0"/>
              <a:t>X</a:t>
            </a:r>
            <a:r>
              <a:rPr lang="en-US" altLang="zh-TW" dirty="0"/>
              <a:t> and </a:t>
            </a:r>
            <a:r>
              <a:rPr lang="en-US" altLang="zh-TW" i="1" dirty="0"/>
              <a:t>X</a:t>
            </a:r>
            <a:r>
              <a:rPr lang="en-US" altLang="zh-TW" dirty="0"/>
              <a:t> ∪ {</a:t>
            </a:r>
            <a:r>
              <a:rPr lang="en-US" altLang="zh-TW" i="1" dirty="0"/>
              <a:t>a</a:t>
            </a:r>
            <a:r>
              <a:rPr lang="en-US" altLang="zh-TW" dirty="0"/>
              <a:t>}. </a:t>
            </a:r>
          </a:p>
          <a:p>
            <a:pPr lvl="3">
              <a:lnSpc>
                <a:spcPct val="150000"/>
              </a:lnSpc>
            </a:pPr>
            <a:r>
              <a:rPr lang="en-US" altLang="zh-TW" dirty="0"/>
              <a:t>By the inductive hypothesis, </a:t>
            </a:r>
            <a:br>
              <a:rPr lang="en-US" altLang="zh-TW" dirty="0"/>
            </a:br>
            <a:r>
              <a:rPr lang="en-US" altLang="zh-TW" i="1" dirty="0"/>
              <a:t>S </a:t>
            </a:r>
            <a:r>
              <a:rPr lang="en-US" altLang="zh-TW" dirty="0"/>
              <a:t>has 2</a:t>
            </a:r>
            <a:r>
              <a:rPr lang="en-US" altLang="zh-TW" i="1" baseline="30000" dirty="0"/>
              <a:t>k </a:t>
            </a:r>
            <a:r>
              <a:rPr lang="en-US" altLang="zh-TW" dirty="0"/>
              <a:t>subsets. Since there </a:t>
            </a:r>
            <a:br>
              <a:rPr lang="en-US" altLang="zh-TW" dirty="0"/>
            </a:br>
            <a:r>
              <a:rPr lang="en-US" altLang="zh-TW" dirty="0"/>
              <a:t>are two subsets of </a:t>
            </a:r>
            <a:r>
              <a:rPr lang="en-US" altLang="zh-TW" i="1" dirty="0"/>
              <a:t>T</a:t>
            </a:r>
            <a:r>
              <a:rPr lang="en-US" altLang="zh-TW" dirty="0"/>
              <a:t> for each </a:t>
            </a:r>
            <a:br>
              <a:rPr lang="en-US" altLang="zh-TW" dirty="0"/>
            </a:br>
            <a:r>
              <a:rPr lang="en-US" altLang="zh-TW" dirty="0"/>
              <a:t>subset of </a:t>
            </a:r>
            <a:r>
              <a:rPr lang="en-US" altLang="zh-TW" i="1" dirty="0"/>
              <a:t>S</a:t>
            </a:r>
            <a:r>
              <a:rPr lang="en-US" altLang="zh-TW" dirty="0"/>
              <a:t>, the number of </a:t>
            </a:r>
            <a:br>
              <a:rPr lang="en-US" altLang="zh-TW" dirty="0"/>
            </a:br>
            <a:r>
              <a:rPr lang="en-US" altLang="zh-TW" dirty="0"/>
              <a:t>subsets of </a:t>
            </a:r>
            <a:r>
              <a:rPr lang="en-US" altLang="zh-TW" i="1" dirty="0"/>
              <a:t>T</a:t>
            </a:r>
            <a:r>
              <a:rPr lang="en-US" altLang="zh-TW" dirty="0"/>
              <a:t> is 2</a:t>
            </a:r>
            <a:r>
              <a:rPr lang="en-US" altLang="zh-TW" i="1" baseline="30000" dirty="0"/>
              <a:t> </a:t>
            </a:r>
            <a:r>
              <a:rPr lang="en-US" altLang="zh-TW" dirty="0"/>
              <a:t>∙2</a:t>
            </a:r>
            <a:r>
              <a:rPr lang="en-US" altLang="zh-TW" i="1" baseline="30000" dirty="0"/>
              <a:t>k </a:t>
            </a:r>
            <a:r>
              <a:rPr lang="en-US" altLang="zh-TW" dirty="0"/>
              <a:t>= 2</a:t>
            </a:r>
            <a:r>
              <a:rPr lang="en-US" altLang="zh-TW" i="1" baseline="30000" dirty="0"/>
              <a:t>k+</a:t>
            </a:r>
            <a:r>
              <a:rPr lang="en-US" altLang="zh-TW" baseline="30000" dirty="0"/>
              <a:t>1</a:t>
            </a:r>
            <a:r>
              <a:rPr lang="en-US" altLang="zh-TW" dirty="0"/>
              <a:t> .</a:t>
            </a:r>
          </a:p>
        </p:txBody>
      </p:sp>
      <p:pic>
        <p:nvPicPr>
          <p:cNvPr id="13" name="Content Placeholder 3" descr="0404.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3853543"/>
            <a:ext cx="3886200"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3"/>
          <p:cNvSpPr txBox="1">
            <a:spLocks noChangeArrowheads="1"/>
          </p:cNvSpPr>
          <p:nvPr/>
        </p:nvSpPr>
        <p:spPr bwMode="auto">
          <a:xfrm>
            <a:off x="1371600" y="1219200"/>
            <a:ext cx="6781800" cy="707886"/>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kumimoji="0" lang="en-US" altLang="zh-TW" sz="2000" dirty="0">
                <a:latin typeface="Times New Roman" pitchFamily="18" charset="0"/>
                <a:cs typeface="Times New Roman" pitchFamily="18" charset="0"/>
              </a:rPr>
              <a:t>Inductive Hypothesis: For an arbitrary nonnegative integer </a:t>
            </a:r>
            <a:r>
              <a:rPr kumimoji="0" lang="en-US" altLang="zh-TW" sz="2000" i="1" dirty="0">
                <a:latin typeface="Times New Roman" pitchFamily="18" charset="0"/>
                <a:cs typeface="Times New Roman" pitchFamily="18" charset="0"/>
              </a:rPr>
              <a:t>k</a:t>
            </a:r>
            <a:r>
              <a:rPr kumimoji="0" lang="en-US" altLang="zh-TW" sz="2000" dirty="0">
                <a:latin typeface="Times New Roman" pitchFamily="18" charset="0"/>
                <a:cs typeface="Times New Roman" pitchFamily="18" charset="0"/>
              </a:rPr>
              <a:t>, every set with </a:t>
            </a:r>
            <a:r>
              <a:rPr kumimoji="0" lang="en-US" altLang="zh-TW" sz="2000" i="1" dirty="0">
                <a:latin typeface="Times New Roman" pitchFamily="18" charset="0"/>
                <a:cs typeface="Times New Roman" pitchFamily="18" charset="0"/>
              </a:rPr>
              <a:t>k</a:t>
            </a:r>
            <a:r>
              <a:rPr kumimoji="0" lang="en-US" altLang="zh-TW" sz="2000" dirty="0">
                <a:latin typeface="Times New Roman" pitchFamily="18" charset="0"/>
                <a:cs typeface="Times New Roman" pitchFamily="18" charset="0"/>
              </a:rPr>
              <a:t> elements has 2</a:t>
            </a:r>
            <a:r>
              <a:rPr kumimoji="0" lang="en-US" altLang="zh-TW" sz="2000" i="1" baseline="30000" dirty="0">
                <a:latin typeface="Times New Roman" pitchFamily="18" charset="0"/>
                <a:cs typeface="Times New Roman" pitchFamily="18" charset="0"/>
              </a:rPr>
              <a:t>k</a:t>
            </a:r>
            <a:r>
              <a:rPr kumimoji="0" lang="en-US" altLang="zh-TW" sz="2000" dirty="0">
                <a:latin typeface="Times New Roman" pitchFamily="18" charset="0"/>
                <a:cs typeface="Times New Roman" pitchFamily="18" charset="0"/>
              </a:rPr>
              <a:t> subsets.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TW" dirty="0"/>
              <a:t>Proving Tiling of Checkerboards</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17</a:t>
            </a:fld>
            <a:endParaRPr lang="en-US"/>
          </a:p>
        </p:txBody>
      </p:sp>
      <p:sp>
        <p:nvSpPr>
          <p:cNvPr id="14" name="Content Placeholder 2"/>
          <p:cNvSpPr>
            <a:spLocks noGrp="1"/>
          </p:cNvSpPr>
          <p:nvPr>
            <p:ph idx="1"/>
          </p:nvPr>
        </p:nvSpPr>
        <p:spPr>
          <a:xfrm>
            <a:off x="457200" y="1143000"/>
            <a:ext cx="8382000" cy="5333999"/>
          </a:xfrm>
        </p:spPr>
        <p:txBody>
          <a:bodyPr/>
          <a:lstStyle/>
          <a:p>
            <a:pPr>
              <a:lnSpc>
                <a:spcPct val="150000"/>
              </a:lnSpc>
            </a:pPr>
            <a:r>
              <a:rPr lang="en-US" altLang="zh-TW" dirty="0"/>
              <a:t>Example: Show that every 2</a:t>
            </a:r>
            <a:r>
              <a:rPr lang="en-US" altLang="zh-TW" i="1" baseline="30000" dirty="0"/>
              <a:t>n</a:t>
            </a:r>
            <a:r>
              <a:rPr lang="en-US" altLang="zh-TW" dirty="0"/>
              <a:t> × 2</a:t>
            </a:r>
            <a:r>
              <a:rPr lang="en-US" altLang="zh-TW" i="1" baseline="30000" dirty="0"/>
              <a:t>n</a:t>
            </a:r>
            <a:r>
              <a:rPr lang="en-US" altLang="zh-TW" dirty="0"/>
              <a:t> checkerboard with one square removed can be tiled using right triominoes</a:t>
            </a:r>
            <a:r>
              <a:rPr lang="en-US" altLang="zh-TW" sz="2200" dirty="0"/>
              <a:t>.</a:t>
            </a:r>
          </a:p>
          <a:p>
            <a:pPr lvl="1">
              <a:lnSpc>
                <a:spcPct val="150000"/>
              </a:lnSpc>
            </a:pPr>
            <a:r>
              <a:rPr lang="en-US" altLang="zh-TW" sz="2000" dirty="0"/>
              <a:t>Solution: Let </a:t>
            </a:r>
            <a:r>
              <a:rPr lang="en-US" altLang="zh-TW" sz="2000" i="1" dirty="0"/>
              <a:t>P</a:t>
            </a:r>
            <a:r>
              <a:rPr lang="en-US" altLang="zh-TW" sz="2000" dirty="0"/>
              <a:t>(</a:t>
            </a:r>
            <a:r>
              <a:rPr lang="en-US" altLang="zh-TW" sz="2000" i="1" dirty="0"/>
              <a:t>n</a:t>
            </a:r>
            <a:r>
              <a:rPr lang="en-US" altLang="zh-TW" sz="2000" dirty="0"/>
              <a:t>) be the proposition that every 2</a:t>
            </a:r>
            <a:r>
              <a:rPr lang="en-US" altLang="zh-TW" sz="2000" i="1" baseline="30000" dirty="0"/>
              <a:t>n</a:t>
            </a:r>
            <a:r>
              <a:rPr lang="en-US" altLang="zh-TW" sz="2000" dirty="0"/>
              <a:t> ×2</a:t>
            </a:r>
            <a:r>
              <a:rPr lang="en-US" altLang="zh-TW" sz="2000" i="1" baseline="30000" dirty="0"/>
              <a:t>n</a:t>
            </a:r>
            <a:r>
              <a:rPr lang="en-US" altLang="zh-TW" sz="2000" dirty="0"/>
              <a:t> checkerboard with one square removed can be tiled using right triominoes. </a:t>
            </a:r>
          </a:p>
          <a:p>
            <a:pPr lvl="2">
              <a:lnSpc>
                <a:spcPct val="150000"/>
              </a:lnSpc>
            </a:pPr>
            <a:r>
              <a:rPr lang="en-US" altLang="zh-TW" dirty="0"/>
              <a:t>BASIS STEP: P(1) is true, because each of the four 2 ×2 checkerboards with one square removed can be tiled using one right triomino.</a:t>
            </a:r>
          </a:p>
          <a:p>
            <a:pPr lvl="2">
              <a:lnSpc>
                <a:spcPct val="150000"/>
              </a:lnSpc>
            </a:pPr>
            <a:endParaRPr lang="en-US" altLang="zh-TW" sz="2000" dirty="0"/>
          </a:p>
          <a:p>
            <a:pPr lvl="2">
              <a:lnSpc>
                <a:spcPct val="150000"/>
              </a:lnSpc>
            </a:pPr>
            <a:endParaRPr lang="en-US" altLang="zh-TW" sz="2000" dirty="0"/>
          </a:p>
          <a:p>
            <a:pPr lvl="2">
              <a:lnSpc>
                <a:spcPct val="150000"/>
              </a:lnSpc>
            </a:pPr>
            <a:r>
              <a:rPr lang="en-US" altLang="zh-TW" dirty="0"/>
              <a:t>INDUCTIVE STEP: Assume that </a:t>
            </a:r>
            <a:r>
              <a:rPr lang="en-US" altLang="zh-TW" i="1" dirty="0"/>
              <a:t>P</a:t>
            </a:r>
            <a:r>
              <a:rPr lang="en-US" altLang="zh-TW" dirty="0"/>
              <a:t>(</a:t>
            </a:r>
            <a:r>
              <a:rPr lang="en-US" altLang="zh-TW" i="1" dirty="0"/>
              <a:t>k</a:t>
            </a:r>
            <a:r>
              <a:rPr lang="en-US" altLang="zh-TW" dirty="0"/>
              <a:t>) is true for every 2</a:t>
            </a:r>
            <a:r>
              <a:rPr lang="en-US" altLang="zh-TW" i="1" baseline="30000" dirty="0"/>
              <a:t>k</a:t>
            </a:r>
            <a:r>
              <a:rPr lang="en-US" altLang="zh-TW" dirty="0"/>
              <a:t> ×2</a:t>
            </a:r>
            <a:r>
              <a:rPr lang="en-US" altLang="zh-TW" i="1" baseline="30000" dirty="0"/>
              <a:t>k</a:t>
            </a:r>
            <a:r>
              <a:rPr lang="en-US" altLang="zh-TW" dirty="0"/>
              <a:t> checkerboard, for some positive integer </a:t>
            </a:r>
            <a:r>
              <a:rPr lang="en-US" altLang="zh-TW" i="1" dirty="0"/>
              <a:t>k</a:t>
            </a:r>
            <a:r>
              <a:rPr lang="en-US" altLang="zh-TW" dirty="0"/>
              <a:t>.</a:t>
            </a:r>
            <a:endParaRPr lang="en-US" altLang="zh-TW" sz="2000" dirty="0"/>
          </a:p>
        </p:txBody>
      </p:sp>
      <p:pic>
        <p:nvPicPr>
          <p:cNvPr id="15" name="Picture 4" descr="0406.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0" y="4572000"/>
            <a:ext cx="3089729" cy="575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Content Placeholder 3" descr="0405.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4600" y="1752600"/>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Content Placeholder 3" descr="0405.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6600" y="1778000"/>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p:cNvSpPr txBox="1">
            <a:spLocks noChangeArrowheads="1"/>
          </p:cNvSpPr>
          <p:nvPr/>
        </p:nvSpPr>
        <p:spPr bwMode="auto">
          <a:xfrm>
            <a:off x="7837714" y="1739612"/>
            <a:ext cx="1295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kumimoji="0" lang="en-US" altLang="zh-TW" sz="1600" dirty="0">
                <a:solidFill>
                  <a:srgbClr val="0070C0"/>
                </a:solidFill>
                <a:latin typeface="Times New Roman" pitchFamily="18" charset="0"/>
                <a:cs typeface="Times New Roman" pitchFamily="18" charset="0"/>
              </a:rPr>
              <a:t>Each covers three squares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zh-TW" dirty="0"/>
              <a:t>Proving Tiling of Checkerboards</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18</a:t>
            </a:fld>
            <a:endParaRPr lang="en-US"/>
          </a:p>
        </p:txBody>
      </p:sp>
      <p:sp>
        <p:nvSpPr>
          <p:cNvPr id="13" name="Content Placeholder 2"/>
          <p:cNvSpPr>
            <a:spLocks noGrp="1"/>
          </p:cNvSpPr>
          <p:nvPr>
            <p:ph idx="1"/>
          </p:nvPr>
        </p:nvSpPr>
        <p:spPr>
          <a:xfrm>
            <a:off x="457200" y="1371600"/>
            <a:ext cx="8382000" cy="5181600"/>
          </a:xfrm>
        </p:spPr>
        <p:txBody>
          <a:bodyPr/>
          <a:lstStyle/>
          <a:p>
            <a:pPr lvl="1" eaLnBrk="1" hangingPunct="1">
              <a:lnSpc>
                <a:spcPct val="90000"/>
              </a:lnSpc>
            </a:pPr>
            <a:endParaRPr lang="en-US" altLang="zh-TW" sz="1800" dirty="0"/>
          </a:p>
          <a:p>
            <a:pPr lvl="1" eaLnBrk="1" hangingPunct="1">
              <a:lnSpc>
                <a:spcPct val="90000"/>
              </a:lnSpc>
              <a:buFont typeface="Wingdings 2" pitchFamily="18" charset="2"/>
              <a:buNone/>
            </a:pPr>
            <a:endParaRPr lang="en-US" altLang="zh-TW" sz="1800" dirty="0"/>
          </a:p>
          <a:p>
            <a:pPr lvl="3">
              <a:lnSpc>
                <a:spcPct val="90000"/>
              </a:lnSpc>
            </a:pPr>
            <a:r>
              <a:rPr lang="en-US" altLang="zh-TW" dirty="0"/>
              <a:t>Consider a 2</a:t>
            </a:r>
            <a:r>
              <a:rPr lang="en-US" altLang="zh-TW" i="1" baseline="30000" dirty="0"/>
              <a:t>k+</a:t>
            </a:r>
            <a:r>
              <a:rPr lang="en-US" altLang="zh-TW" baseline="30000" dirty="0"/>
              <a:t>1</a:t>
            </a:r>
            <a:r>
              <a:rPr lang="en-US" altLang="zh-TW" dirty="0"/>
              <a:t> × 2</a:t>
            </a:r>
            <a:r>
              <a:rPr lang="en-US" altLang="zh-TW" i="1" baseline="30000" dirty="0"/>
              <a:t>k+</a:t>
            </a:r>
            <a:r>
              <a:rPr lang="en-US" altLang="zh-TW" baseline="30000" dirty="0"/>
              <a:t>1</a:t>
            </a:r>
            <a:r>
              <a:rPr lang="en-US" altLang="zh-TW" dirty="0"/>
              <a:t> checkerboard with one square removed. Split this checkerboard into four checkerboards of size 2</a:t>
            </a:r>
            <a:r>
              <a:rPr lang="en-US" altLang="zh-TW" i="1" baseline="30000" dirty="0"/>
              <a:t>k</a:t>
            </a:r>
            <a:r>
              <a:rPr lang="en-US" altLang="zh-TW" dirty="0"/>
              <a:t> × 2</a:t>
            </a:r>
            <a:r>
              <a:rPr lang="en-US" altLang="zh-TW" i="1" baseline="30000" dirty="0"/>
              <a:t>k</a:t>
            </a:r>
            <a:r>
              <a:rPr lang="en-US" altLang="zh-TW" dirty="0"/>
              <a:t>, by dividing it in half in both directions.</a:t>
            </a:r>
          </a:p>
          <a:p>
            <a:pPr lvl="3">
              <a:lnSpc>
                <a:spcPct val="90000"/>
              </a:lnSpc>
            </a:pPr>
            <a:r>
              <a:rPr lang="en-US" altLang="zh-TW" dirty="0"/>
              <a:t>Remove a square from one of the four 2</a:t>
            </a:r>
            <a:r>
              <a:rPr lang="en-US" altLang="zh-TW" i="1" baseline="30000" dirty="0"/>
              <a:t>k</a:t>
            </a:r>
            <a:r>
              <a:rPr lang="en-US" altLang="zh-TW" dirty="0"/>
              <a:t> × 2</a:t>
            </a:r>
            <a:r>
              <a:rPr lang="en-US" altLang="zh-TW" i="1" baseline="30000" dirty="0"/>
              <a:t>k</a:t>
            </a:r>
            <a:r>
              <a:rPr lang="en-US" altLang="zh-TW" dirty="0"/>
              <a:t> checkerboards. By the inductive hypothesis, this board can be tiled. Also by the inductive hypothesis, the other three boards can be tiled with the square from the corner of the center of the original board removed. We can then cover the three adjacent squares with a triominoe. </a:t>
            </a:r>
          </a:p>
          <a:p>
            <a:pPr lvl="2" eaLnBrk="1" hangingPunct="1">
              <a:lnSpc>
                <a:spcPct val="90000"/>
              </a:lnSpc>
            </a:pPr>
            <a:endParaRPr lang="en-US" altLang="zh-TW" dirty="0"/>
          </a:p>
          <a:p>
            <a:pPr lvl="2" eaLnBrk="1" hangingPunct="1">
              <a:lnSpc>
                <a:spcPct val="90000"/>
              </a:lnSpc>
            </a:pPr>
            <a:endParaRPr lang="en-US" altLang="zh-TW" dirty="0"/>
          </a:p>
          <a:p>
            <a:pPr lvl="2" eaLnBrk="1" hangingPunct="1">
              <a:lnSpc>
                <a:spcPct val="90000"/>
              </a:lnSpc>
            </a:pPr>
            <a:endParaRPr lang="en-US" altLang="zh-TW" dirty="0"/>
          </a:p>
          <a:p>
            <a:pPr lvl="2" eaLnBrk="1" hangingPunct="1">
              <a:lnSpc>
                <a:spcPct val="90000"/>
              </a:lnSpc>
            </a:pPr>
            <a:endParaRPr lang="en-US" altLang="zh-TW" dirty="0"/>
          </a:p>
          <a:p>
            <a:pPr lvl="2" eaLnBrk="1" hangingPunct="1">
              <a:lnSpc>
                <a:spcPct val="90000"/>
              </a:lnSpc>
            </a:pPr>
            <a:r>
              <a:rPr lang="en-US" altLang="zh-TW" dirty="0"/>
              <a:t>Hence, the entire 2</a:t>
            </a:r>
            <a:r>
              <a:rPr lang="en-US" altLang="zh-TW" i="1" baseline="30000" dirty="0"/>
              <a:t>k+</a:t>
            </a:r>
            <a:r>
              <a:rPr lang="en-US" altLang="zh-TW" baseline="30000" dirty="0"/>
              <a:t>1</a:t>
            </a:r>
            <a:r>
              <a:rPr lang="en-US" altLang="zh-TW" dirty="0"/>
              <a:t> × 2</a:t>
            </a:r>
            <a:r>
              <a:rPr lang="en-US" altLang="zh-TW" i="1" baseline="30000" dirty="0"/>
              <a:t>k+</a:t>
            </a:r>
            <a:r>
              <a:rPr lang="en-US" altLang="zh-TW" baseline="30000" dirty="0"/>
              <a:t>1</a:t>
            </a:r>
            <a:r>
              <a:rPr lang="en-US" altLang="zh-TW" dirty="0"/>
              <a:t> checkerboard with one square removed can be tiled using right triominoes.</a:t>
            </a:r>
          </a:p>
        </p:txBody>
      </p:sp>
      <p:sp>
        <p:nvSpPr>
          <p:cNvPr id="14" name="TextBox 7"/>
          <p:cNvSpPr txBox="1">
            <a:spLocks noChangeArrowheads="1"/>
          </p:cNvSpPr>
          <p:nvPr/>
        </p:nvSpPr>
        <p:spPr bwMode="auto">
          <a:xfrm>
            <a:off x="1066800" y="1119867"/>
            <a:ext cx="7543800" cy="707886"/>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kumimoji="0" lang="en-US" altLang="zh-TW" sz="2000" dirty="0">
                <a:latin typeface="Times New Roman" pitchFamily="18" charset="0"/>
                <a:cs typeface="Times New Roman" pitchFamily="18" charset="0"/>
              </a:rPr>
              <a:t>Inductive Hypothesis: Every 2</a:t>
            </a:r>
            <a:r>
              <a:rPr kumimoji="0" lang="en-US" altLang="zh-TW" sz="2000" i="1" baseline="30000" dirty="0">
                <a:latin typeface="Times New Roman" pitchFamily="18" charset="0"/>
                <a:cs typeface="Times New Roman" pitchFamily="18" charset="0"/>
              </a:rPr>
              <a:t>k</a:t>
            </a:r>
            <a:r>
              <a:rPr kumimoji="0" lang="en-US" altLang="zh-TW" sz="2000" dirty="0">
                <a:latin typeface="Times New Roman" pitchFamily="18" charset="0"/>
                <a:cs typeface="Times New Roman" pitchFamily="18" charset="0"/>
              </a:rPr>
              <a:t> × 2</a:t>
            </a:r>
            <a:r>
              <a:rPr kumimoji="0" lang="en-US" altLang="zh-TW" sz="2000" i="1" baseline="30000" dirty="0">
                <a:latin typeface="Times New Roman" pitchFamily="18" charset="0"/>
                <a:cs typeface="Times New Roman" pitchFamily="18" charset="0"/>
              </a:rPr>
              <a:t>k</a:t>
            </a:r>
            <a:r>
              <a:rPr kumimoji="0" lang="en-US" altLang="zh-TW" sz="2000" dirty="0">
                <a:latin typeface="Times New Roman" pitchFamily="18" charset="0"/>
                <a:cs typeface="Times New Roman" pitchFamily="18" charset="0"/>
              </a:rPr>
              <a:t> checkerboard, for some positive integer </a:t>
            </a:r>
            <a:r>
              <a:rPr kumimoji="0" lang="en-US" altLang="zh-TW" sz="2000" i="1" dirty="0">
                <a:latin typeface="Times New Roman" pitchFamily="18" charset="0"/>
                <a:cs typeface="Times New Roman" pitchFamily="18" charset="0"/>
              </a:rPr>
              <a:t>k</a:t>
            </a:r>
            <a:r>
              <a:rPr kumimoji="0" lang="en-US" altLang="zh-TW" sz="2000" dirty="0">
                <a:latin typeface="Times New Roman" pitchFamily="18" charset="0"/>
                <a:cs typeface="Times New Roman" pitchFamily="18" charset="0"/>
              </a:rPr>
              <a:t>, with one square removed can be tiled using right triominoes.</a:t>
            </a:r>
          </a:p>
        </p:txBody>
      </p:sp>
      <p:pic>
        <p:nvPicPr>
          <p:cNvPr id="8" name="Picture 8" descr="0407.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4495800"/>
            <a:ext cx="1092512" cy="109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0408.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4467225"/>
            <a:ext cx="1171575"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zh-TW" dirty="0"/>
              <a:t>Incorrect “Proof” by Mathematical Induction</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19</a:t>
            </a:fld>
            <a:endParaRPr lang="en-US"/>
          </a:p>
        </p:txBody>
      </p:sp>
      <p:sp>
        <p:nvSpPr>
          <p:cNvPr id="10" name="Content Placeholder 2"/>
          <p:cNvSpPr>
            <a:spLocks noGrp="1"/>
          </p:cNvSpPr>
          <p:nvPr>
            <p:ph idx="1"/>
          </p:nvPr>
        </p:nvSpPr>
        <p:spPr>
          <a:xfrm>
            <a:off x="228600" y="1295400"/>
            <a:ext cx="8686800" cy="5257800"/>
          </a:xfrm>
        </p:spPr>
        <p:txBody>
          <a:bodyPr>
            <a:normAutofit fontScale="92500" lnSpcReduction="20000"/>
          </a:bodyPr>
          <a:lstStyle/>
          <a:p>
            <a:pPr>
              <a:lnSpc>
                <a:spcPct val="150000"/>
              </a:lnSpc>
            </a:pPr>
            <a:r>
              <a:rPr lang="en-US" altLang="zh-TW" dirty="0"/>
              <a:t>Example: Let </a:t>
            </a:r>
            <a:r>
              <a:rPr lang="en-US" altLang="zh-TW" i="1" dirty="0"/>
              <a:t>P</a:t>
            </a:r>
            <a:r>
              <a:rPr lang="en-US" altLang="zh-TW" dirty="0"/>
              <a:t>(</a:t>
            </a:r>
            <a:r>
              <a:rPr lang="en-US" altLang="zh-TW" i="1" dirty="0"/>
              <a:t>n</a:t>
            </a:r>
            <a:r>
              <a:rPr lang="en-US" altLang="zh-TW" dirty="0"/>
              <a:t>) be the statement that every set of </a:t>
            </a:r>
            <a:r>
              <a:rPr lang="en-US" altLang="zh-TW" i="1" dirty="0"/>
              <a:t>n</a:t>
            </a:r>
            <a:r>
              <a:rPr lang="en-US" altLang="zh-TW" dirty="0"/>
              <a:t> lines in the plane, no two of which are parallel, meet in a common point. Here is a “</a:t>
            </a:r>
            <a:r>
              <a:rPr lang="en-US" altLang="zh-TW" dirty="0">
                <a:solidFill>
                  <a:srgbClr val="FF0000"/>
                </a:solidFill>
              </a:rPr>
              <a:t>proof</a:t>
            </a:r>
            <a:r>
              <a:rPr lang="en-US" altLang="zh-TW" dirty="0"/>
              <a:t>” that </a:t>
            </a:r>
            <a:r>
              <a:rPr lang="en-US" altLang="zh-TW" i="1" dirty="0"/>
              <a:t>P</a:t>
            </a:r>
            <a:r>
              <a:rPr lang="en-US" altLang="zh-TW" dirty="0"/>
              <a:t>(</a:t>
            </a:r>
            <a:r>
              <a:rPr lang="en-US" altLang="zh-TW" i="1" dirty="0"/>
              <a:t>n</a:t>
            </a:r>
            <a:r>
              <a:rPr lang="en-US" altLang="zh-TW" dirty="0"/>
              <a:t>) is true for all positive integers </a:t>
            </a:r>
            <a:r>
              <a:rPr lang="en-US" altLang="zh-TW" i="1" dirty="0"/>
              <a:t>n</a:t>
            </a:r>
            <a:r>
              <a:rPr lang="en-US" altLang="zh-TW" dirty="0"/>
              <a:t> </a:t>
            </a:r>
            <a:r>
              <a:rPr lang="en-US" altLang="zh-TW" dirty="0">
                <a:latin typeface="Cambria Math" pitchFamily="18" charset="0"/>
              </a:rPr>
              <a:t>≥ 2.  </a:t>
            </a:r>
            <a:endParaRPr lang="en-US" altLang="zh-TW" dirty="0"/>
          </a:p>
          <a:p>
            <a:pPr lvl="1" eaLnBrk="1" hangingPunct="1">
              <a:lnSpc>
                <a:spcPct val="150000"/>
              </a:lnSpc>
            </a:pPr>
            <a:r>
              <a:rPr lang="en-US" altLang="zh-TW" dirty="0"/>
              <a:t>BASIS STEP: The statement </a:t>
            </a:r>
            <a:r>
              <a:rPr lang="en-US" altLang="zh-TW" i="1" dirty="0"/>
              <a:t>P</a:t>
            </a:r>
            <a:r>
              <a:rPr lang="en-US" altLang="zh-TW" dirty="0"/>
              <a:t>(</a:t>
            </a:r>
            <a:r>
              <a:rPr lang="en-US" altLang="zh-TW" dirty="0">
                <a:latin typeface="Cambria Math" pitchFamily="18" charset="0"/>
              </a:rPr>
              <a:t>2</a:t>
            </a:r>
            <a:r>
              <a:rPr lang="en-US" altLang="zh-TW" dirty="0"/>
              <a:t>) is true because any two lines in the plane that are not parallel meet in a common point.</a:t>
            </a:r>
          </a:p>
          <a:p>
            <a:pPr lvl="1" eaLnBrk="1" hangingPunct="1">
              <a:lnSpc>
                <a:spcPct val="150000"/>
              </a:lnSpc>
            </a:pPr>
            <a:r>
              <a:rPr lang="en-US" altLang="zh-TW" dirty="0"/>
              <a:t>INDUCTIVE STEP: The inductive hypothesis is the statement that </a:t>
            </a:r>
            <a:r>
              <a:rPr lang="en-US" altLang="zh-TW" i="1" dirty="0"/>
              <a:t>P</a:t>
            </a:r>
            <a:r>
              <a:rPr lang="en-US" altLang="zh-TW" dirty="0"/>
              <a:t>(</a:t>
            </a:r>
            <a:r>
              <a:rPr lang="en-US" altLang="zh-TW" i="1" dirty="0"/>
              <a:t>k</a:t>
            </a:r>
            <a:r>
              <a:rPr lang="en-US" altLang="zh-TW" dirty="0"/>
              <a:t>) is true for the positive integer </a:t>
            </a:r>
            <a:r>
              <a:rPr lang="en-US" altLang="zh-TW" i="1" dirty="0"/>
              <a:t>k</a:t>
            </a:r>
            <a:r>
              <a:rPr lang="en-US" altLang="zh-TW" dirty="0"/>
              <a:t> </a:t>
            </a:r>
            <a:r>
              <a:rPr lang="en-US" altLang="zh-TW" dirty="0">
                <a:latin typeface="Cambria Math" pitchFamily="18" charset="0"/>
              </a:rPr>
              <a:t>≥ 2</a:t>
            </a:r>
            <a:r>
              <a:rPr lang="en-US" altLang="zh-TW" dirty="0"/>
              <a:t>, i.e., every set of </a:t>
            </a:r>
            <a:r>
              <a:rPr lang="en-US" altLang="zh-TW" i="1" dirty="0"/>
              <a:t>k</a:t>
            </a:r>
            <a:r>
              <a:rPr lang="en-US" altLang="zh-TW" dirty="0"/>
              <a:t> lines in the plane, no two of which are parallel, meet in a common point.</a:t>
            </a:r>
          </a:p>
          <a:p>
            <a:pPr lvl="2">
              <a:lnSpc>
                <a:spcPct val="150000"/>
              </a:lnSpc>
            </a:pPr>
            <a:r>
              <a:rPr lang="en-US" altLang="zh-TW" sz="2200" dirty="0"/>
              <a:t>We must show that if </a:t>
            </a:r>
            <a:r>
              <a:rPr lang="en-US" altLang="zh-TW" sz="2200" i="1" dirty="0"/>
              <a:t>P</a:t>
            </a:r>
            <a:r>
              <a:rPr lang="en-US" altLang="zh-TW" sz="2200" dirty="0"/>
              <a:t>(</a:t>
            </a:r>
            <a:r>
              <a:rPr lang="en-US" altLang="zh-TW" sz="2200" i="1" dirty="0"/>
              <a:t>k</a:t>
            </a:r>
            <a:r>
              <a:rPr lang="en-US" altLang="zh-TW" sz="2200" dirty="0"/>
              <a:t>) holds, then </a:t>
            </a:r>
            <a:r>
              <a:rPr lang="en-US" altLang="zh-TW" sz="2200" i="1" dirty="0"/>
              <a:t>P</a:t>
            </a:r>
            <a:r>
              <a:rPr lang="en-US" altLang="zh-TW" sz="2200" dirty="0"/>
              <a:t>(</a:t>
            </a:r>
            <a:r>
              <a:rPr lang="en-US" altLang="zh-TW" sz="2200" i="1" dirty="0"/>
              <a:t>k</a:t>
            </a:r>
            <a:r>
              <a:rPr lang="en-US" altLang="zh-TW" sz="2200" dirty="0"/>
              <a:t> + </a:t>
            </a:r>
            <a:r>
              <a:rPr lang="en-US" altLang="zh-TW" sz="2200" dirty="0">
                <a:latin typeface="Cambria Math" pitchFamily="18" charset="0"/>
              </a:rPr>
              <a:t>1</a:t>
            </a:r>
            <a:r>
              <a:rPr lang="en-US" altLang="zh-TW" sz="2200" dirty="0"/>
              <a:t>) holds, i.e., if every set of </a:t>
            </a:r>
            <a:r>
              <a:rPr lang="en-US" altLang="zh-TW" sz="2200" i="1" dirty="0"/>
              <a:t>k</a:t>
            </a:r>
            <a:r>
              <a:rPr lang="en-US" altLang="zh-TW" sz="2200" dirty="0"/>
              <a:t> lines in the plane, no two of which are parallel, </a:t>
            </a:r>
            <a:r>
              <a:rPr lang="en-US" altLang="zh-TW" sz="2200" i="1" dirty="0"/>
              <a:t>k</a:t>
            </a:r>
            <a:r>
              <a:rPr lang="en-US" altLang="zh-TW" sz="2200" dirty="0"/>
              <a:t> </a:t>
            </a:r>
            <a:r>
              <a:rPr lang="en-US" altLang="zh-TW" sz="2200" dirty="0">
                <a:latin typeface="Cambria Math" pitchFamily="18" charset="0"/>
              </a:rPr>
              <a:t>≥ 2, </a:t>
            </a:r>
            <a:r>
              <a:rPr lang="en-US" altLang="zh-TW" sz="2200" dirty="0"/>
              <a:t>meet in a common point, then every set of k + </a:t>
            </a:r>
            <a:r>
              <a:rPr lang="en-US" altLang="zh-TW" sz="2200" dirty="0">
                <a:latin typeface="Cambria Math" pitchFamily="18" charset="0"/>
              </a:rPr>
              <a:t>1</a:t>
            </a:r>
            <a:r>
              <a:rPr lang="en-US" altLang="zh-TW" sz="2200" dirty="0"/>
              <a:t> lines in the plane, no two of which are parallel, meet in a common point.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95000"/>
            </a:schemeClr>
          </a:solidFill>
          <a:effectLst/>
        </p:spPr>
        <p:txBody>
          <a:bodyPr vert="horz" lIns="91440" tIns="45720" rIns="91440" bIns="45720" rtlCol="0" anchor="ctr">
            <a:normAutofit/>
          </a:bodyPr>
          <a:lstStyle/>
          <a:p>
            <a:r>
              <a:rPr lang="en-US" dirty="0">
                <a:ln w="3175" cmpd="sng">
                  <a:noFill/>
                </a:ln>
                <a:solidFill>
                  <a:srgbClr val="7030A0"/>
                </a:solidFill>
                <a:latin typeface="Calibri" panose="020F0502020204030204" pitchFamily="34" charset="0"/>
                <a:cs typeface="Calibri" panose="020F0502020204030204" pitchFamily="34" charset="0"/>
              </a:rPr>
              <a:t>Chapter Summary</a:t>
            </a:r>
          </a:p>
        </p:txBody>
      </p:sp>
      <p:sp>
        <p:nvSpPr>
          <p:cNvPr id="3" name="Content Placeholder 2"/>
          <p:cNvSpPr>
            <a:spLocks noGrp="1"/>
          </p:cNvSpPr>
          <p:nvPr>
            <p:ph idx="1"/>
          </p:nvPr>
        </p:nvSpPr>
        <p:spPr/>
        <p:txBody>
          <a:bodyPr/>
          <a:lstStyle/>
          <a:p>
            <a:pPr marL="457200" indent="-457200">
              <a:spcBef>
                <a:spcPts val="300"/>
              </a:spcBef>
              <a:buFont typeface="Wingdings" panose="05000000000000000000" pitchFamily="2" charset="2"/>
              <a:buChar char="n"/>
            </a:pPr>
            <a:r>
              <a:rPr lang="en-US" sz="2800" dirty="0"/>
              <a:t>Mathematical Induction</a:t>
            </a:r>
          </a:p>
          <a:p>
            <a:pPr marL="457200" indent="-457200">
              <a:spcBef>
                <a:spcPts val="300"/>
              </a:spcBef>
              <a:buFont typeface="Wingdings" panose="05000000000000000000" pitchFamily="2" charset="2"/>
              <a:buChar char="n"/>
            </a:pPr>
            <a:r>
              <a:rPr lang="en-US" sz="2800" dirty="0"/>
              <a:t>Strong Induction</a:t>
            </a:r>
          </a:p>
          <a:p>
            <a:pPr marL="457200" indent="-457200">
              <a:spcBef>
                <a:spcPts val="300"/>
              </a:spcBef>
              <a:buFont typeface="Wingdings" panose="05000000000000000000" pitchFamily="2" charset="2"/>
              <a:buChar char="n"/>
            </a:pPr>
            <a:r>
              <a:rPr lang="en-US" sz="2800" dirty="0"/>
              <a:t>Well-Ordering</a:t>
            </a:r>
          </a:p>
          <a:p>
            <a:pPr marL="457200" indent="-457200">
              <a:spcBef>
                <a:spcPts val="300"/>
              </a:spcBef>
              <a:buFont typeface="Wingdings" panose="05000000000000000000" pitchFamily="2" charset="2"/>
              <a:buChar char="n"/>
            </a:pPr>
            <a:r>
              <a:rPr lang="en-US" sz="2800" dirty="0"/>
              <a:t>Recursive Definitions</a:t>
            </a:r>
          </a:p>
          <a:p>
            <a:pPr marL="457200" indent="-457200">
              <a:spcBef>
                <a:spcPts val="300"/>
              </a:spcBef>
              <a:buFont typeface="Wingdings" panose="05000000000000000000" pitchFamily="2" charset="2"/>
              <a:buChar char="n"/>
            </a:pPr>
            <a:r>
              <a:rPr lang="en-US" sz="2800" dirty="0"/>
              <a:t>Structural Induction</a:t>
            </a:r>
          </a:p>
          <a:p>
            <a:pPr marL="457200" indent="-457200">
              <a:spcBef>
                <a:spcPts val="300"/>
              </a:spcBef>
              <a:buFont typeface="Wingdings" panose="05000000000000000000" pitchFamily="2" charset="2"/>
              <a:buChar char="n"/>
            </a:pPr>
            <a:r>
              <a:rPr lang="en-US" sz="2800" dirty="0">
                <a:solidFill>
                  <a:schemeClr val="bg1">
                    <a:lumMod val="65000"/>
                  </a:schemeClr>
                </a:solidFill>
              </a:rPr>
              <a:t>Recursive Algorithms </a:t>
            </a:r>
            <a:r>
              <a:rPr lang="en-US" altLang="zh-TW" sz="2800" dirty="0">
                <a:solidFill>
                  <a:schemeClr val="bg1">
                    <a:lumMod val="65000"/>
                  </a:schemeClr>
                </a:solidFill>
              </a:rPr>
              <a:t>(omit)</a:t>
            </a:r>
          </a:p>
          <a:p>
            <a:pPr marL="457200" indent="-457200">
              <a:spcBef>
                <a:spcPts val="300"/>
              </a:spcBef>
              <a:buFont typeface="Wingdings" panose="05000000000000000000" pitchFamily="2" charset="2"/>
              <a:buChar char="n"/>
            </a:pPr>
            <a:r>
              <a:rPr lang="en-US" altLang="zh-TW" sz="2800" dirty="0">
                <a:solidFill>
                  <a:schemeClr val="bg1">
                    <a:lumMod val="65000"/>
                  </a:schemeClr>
                </a:solidFill>
              </a:rPr>
              <a:t>Program Correctness (omit) </a:t>
            </a:r>
            <a:endParaRPr lang="en-US" sz="2800" dirty="0"/>
          </a:p>
        </p:txBody>
      </p:sp>
    </p:spTree>
    <p:extLst>
      <p:ext uri="{BB962C8B-B14F-4D97-AF65-F5344CB8AC3E}">
        <p14:creationId xmlns:p14="http://schemas.microsoft.com/office/powerpoint/2010/main" val="1615131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676400"/>
            <a:ext cx="8763000" cy="4876800"/>
          </a:xfrm>
        </p:spPr>
        <p:txBody>
          <a:bodyPr/>
          <a:lstStyle/>
          <a:p>
            <a:pPr lvl="2"/>
            <a:r>
              <a:rPr lang="en-US" altLang="zh-TW" dirty="0"/>
              <a:t>Consider a set of </a:t>
            </a:r>
            <a:r>
              <a:rPr lang="en-US" altLang="zh-TW" i="1" dirty="0"/>
              <a:t>k</a:t>
            </a:r>
            <a:r>
              <a:rPr lang="en-US" altLang="zh-TW" dirty="0"/>
              <a:t> + 1 distinct lines in the plane, no two parallel. By the inductive hypothesis, the first </a:t>
            </a:r>
            <a:r>
              <a:rPr lang="en-US" altLang="zh-TW" i="1" dirty="0"/>
              <a:t>k</a:t>
            </a:r>
            <a:r>
              <a:rPr lang="en-US" altLang="zh-TW" dirty="0"/>
              <a:t> of these lines must meet in a common point </a:t>
            </a:r>
            <a:r>
              <a:rPr lang="en-US" altLang="zh-TW" i="1" dirty="0"/>
              <a:t>p</a:t>
            </a:r>
            <a:r>
              <a:rPr lang="en-US" altLang="zh-TW" baseline="-25000" dirty="0"/>
              <a:t>1</a:t>
            </a:r>
            <a:r>
              <a:rPr lang="en-US" altLang="zh-TW" dirty="0"/>
              <a:t>, and the last </a:t>
            </a:r>
            <a:r>
              <a:rPr lang="en-US" altLang="zh-TW" i="1" dirty="0"/>
              <a:t>k</a:t>
            </a:r>
            <a:r>
              <a:rPr lang="en-US" altLang="zh-TW" dirty="0"/>
              <a:t> of these lines meet in a common point </a:t>
            </a:r>
            <a:r>
              <a:rPr lang="en-US" altLang="zh-TW" i="1" dirty="0"/>
              <a:t>p</a:t>
            </a:r>
            <a:r>
              <a:rPr lang="en-US" altLang="zh-TW" baseline="-25000" dirty="0"/>
              <a:t>2</a:t>
            </a:r>
            <a:r>
              <a:rPr lang="en-US" altLang="zh-TW" dirty="0"/>
              <a:t>. </a:t>
            </a:r>
          </a:p>
          <a:p>
            <a:pPr lvl="2"/>
            <a:r>
              <a:rPr lang="en-US" altLang="zh-TW" dirty="0"/>
              <a:t>If </a:t>
            </a:r>
            <a:r>
              <a:rPr lang="en-US" altLang="zh-TW" i="1" dirty="0"/>
              <a:t>p</a:t>
            </a:r>
            <a:r>
              <a:rPr lang="en-US" altLang="zh-TW" baseline="-25000" dirty="0"/>
              <a:t>1</a:t>
            </a:r>
            <a:r>
              <a:rPr lang="en-US" altLang="zh-TW" dirty="0"/>
              <a:t> and </a:t>
            </a:r>
            <a:r>
              <a:rPr lang="en-US" altLang="zh-TW" i="1" dirty="0"/>
              <a:t>p</a:t>
            </a:r>
            <a:r>
              <a:rPr lang="en-US" altLang="zh-TW" baseline="-25000" dirty="0"/>
              <a:t>2</a:t>
            </a:r>
            <a:r>
              <a:rPr lang="en-US" altLang="zh-TW" dirty="0"/>
              <a:t> are different points, all lines containing both of them must be the same line since two points determine a line. This contradicts the assumption that the lines are distinct. Hence, </a:t>
            </a:r>
            <a:r>
              <a:rPr lang="en-US" altLang="zh-TW" i="1" dirty="0"/>
              <a:t>p</a:t>
            </a:r>
            <a:r>
              <a:rPr lang="en-US" altLang="zh-TW" baseline="-25000" dirty="0"/>
              <a:t>1</a:t>
            </a:r>
            <a:r>
              <a:rPr lang="en-US" altLang="zh-TW" dirty="0"/>
              <a:t> = </a:t>
            </a:r>
            <a:r>
              <a:rPr lang="en-US" altLang="zh-TW" i="1" dirty="0"/>
              <a:t>p</a:t>
            </a:r>
            <a:r>
              <a:rPr lang="en-US" altLang="zh-TW" baseline="-25000" dirty="0"/>
              <a:t>2</a:t>
            </a:r>
            <a:r>
              <a:rPr lang="en-US" altLang="zh-TW" dirty="0"/>
              <a:t> lies on all </a:t>
            </a:r>
            <a:r>
              <a:rPr lang="en-US" altLang="zh-TW" i="1" dirty="0"/>
              <a:t>k</a:t>
            </a:r>
            <a:r>
              <a:rPr lang="en-US" altLang="zh-TW" dirty="0"/>
              <a:t> + 1 distinct lines, and thus </a:t>
            </a:r>
            <a:r>
              <a:rPr lang="en-US" altLang="zh-TW" i="1" dirty="0"/>
              <a:t>P</a:t>
            </a:r>
            <a:r>
              <a:rPr lang="en-US" altLang="zh-TW" dirty="0"/>
              <a:t>(</a:t>
            </a:r>
            <a:r>
              <a:rPr lang="en-US" altLang="zh-TW" i="1" dirty="0"/>
              <a:t>k</a:t>
            </a:r>
            <a:r>
              <a:rPr lang="en-US" altLang="zh-TW" dirty="0"/>
              <a:t> + 1) holds. Therefore, </a:t>
            </a:r>
            <a:r>
              <a:rPr lang="en-US" altLang="zh-TW" i="1" dirty="0"/>
              <a:t>P</a:t>
            </a:r>
            <a:r>
              <a:rPr lang="en-US" altLang="zh-TW" dirty="0"/>
              <a:t>(</a:t>
            </a:r>
            <a:r>
              <a:rPr lang="en-US" altLang="zh-TW" i="1" dirty="0"/>
              <a:t>n</a:t>
            </a:r>
            <a:r>
              <a:rPr lang="en-US" altLang="zh-TW" dirty="0"/>
              <a:t>) is true for all positive integers </a:t>
            </a:r>
            <a:r>
              <a:rPr lang="en-US" altLang="zh-TW" i="1" dirty="0"/>
              <a:t>n</a:t>
            </a:r>
            <a:r>
              <a:rPr lang="en-US" altLang="zh-TW" dirty="0"/>
              <a:t> ≥ 2.</a:t>
            </a:r>
          </a:p>
          <a:p>
            <a:pPr lvl="1"/>
            <a:r>
              <a:rPr lang="en-US" altLang="zh-TW" dirty="0">
                <a:solidFill>
                  <a:srgbClr val="0070C0"/>
                </a:solidFill>
              </a:rPr>
              <a:t>There must be an </a:t>
            </a:r>
            <a:r>
              <a:rPr lang="en-US" altLang="zh-TW" dirty="0">
                <a:solidFill>
                  <a:srgbClr val="FF3300"/>
                </a:solidFill>
              </a:rPr>
              <a:t>error</a:t>
            </a:r>
            <a:r>
              <a:rPr lang="en-US" altLang="zh-TW" dirty="0">
                <a:solidFill>
                  <a:srgbClr val="0070C0"/>
                </a:solidFill>
              </a:rPr>
              <a:t> in this proof since the </a:t>
            </a:r>
            <a:r>
              <a:rPr lang="en-US" altLang="zh-TW" dirty="0">
                <a:solidFill>
                  <a:srgbClr val="FF3300"/>
                </a:solidFill>
              </a:rPr>
              <a:t>conclusion is absurd</a:t>
            </a:r>
            <a:r>
              <a:rPr lang="en-US" altLang="zh-TW" dirty="0">
                <a:solidFill>
                  <a:srgbClr val="0070C0"/>
                </a:solidFill>
              </a:rPr>
              <a:t>. </a:t>
            </a:r>
          </a:p>
          <a:p>
            <a:pPr lvl="2"/>
            <a:r>
              <a:rPr lang="en-US" altLang="zh-TW" i="1" dirty="0">
                <a:solidFill>
                  <a:srgbClr val="0070C0"/>
                </a:solidFill>
              </a:rPr>
              <a:t>P</a:t>
            </a:r>
            <a:r>
              <a:rPr lang="en-US" altLang="zh-TW" dirty="0">
                <a:solidFill>
                  <a:srgbClr val="0070C0"/>
                </a:solidFill>
              </a:rPr>
              <a:t>(</a:t>
            </a:r>
            <a:r>
              <a:rPr lang="en-US" altLang="zh-TW" i="1" dirty="0">
                <a:solidFill>
                  <a:srgbClr val="0070C0"/>
                </a:solidFill>
              </a:rPr>
              <a:t>k</a:t>
            </a:r>
            <a:r>
              <a:rPr lang="en-US" altLang="zh-TW" dirty="0">
                <a:solidFill>
                  <a:srgbClr val="0070C0"/>
                </a:solidFill>
              </a:rPr>
              <a:t>)→</a:t>
            </a:r>
            <a:r>
              <a:rPr lang="en-US" altLang="zh-TW" i="1" dirty="0">
                <a:solidFill>
                  <a:srgbClr val="0070C0"/>
                </a:solidFill>
              </a:rPr>
              <a:t> P</a:t>
            </a:r>
            <a:r>
              <a:rPr lang="en-US" altLang="zh-TW" dirty="0">
                <a:solidFill>
                  <a:srgbClr val="0070C0"/>
                </a:solidFill>
              </a:rPr>
              <a:t>(</a:t>
            </a:r>
            <a:r>
              <a:rPr lang="en-US" altLang="zh-TW" i="1" dirty="0">
                <a:solidFill>
                  <a:srgbClr val="0070C0"/>
                </a:solidFill>
              </a:rPr>
              <a:t>k</a:t>
            </a:r>
            <a:r>
              <a:rPr lang="en-US" altLang="zh-TW" dirty="0">
                <a:solidFill>
                  <a:srgbClr val="0070C0"/>
                </a:solidFill>
              </a:rPr>
              <a:t> + 1) does NOT hold for </a:t>
            </a:r>
            <a:r>
              <a:rPr lang="en-US" altLang="zh-TW" i="1" dirty="0">
                <a:solidFill>
                  <a:srgbClr val="0070C0"/>
                </a:solidFill>
              </a:rPr>
              <a:t>k </a:t>
            </a:r>
            <a:r>
              <a:rPr lang="en-US" altLang="zh-TW" dirty="0">
                <a:solidFill>
                  <a:srgbClr val="0070C0"/>
                </a:solidFill>
              </a:rPr>
              <a:t>= 2, i.e., it is NOT</a:t>
            </a:r>
            <a:r>
              <a:rPr lang="zh-TW" altLang="en-US" dirty="0">
                <a:solidFill>
                  <a:srgbClr val="0070C0"/>
                </a:solidFill>
              </a:rPr>
              <a:t> </a:t>
            </a:r>
            <a:r>
              <a:rPr lang="en-US" altLang="zh-TW" dirty="0">
                <a:solidFill>
                  <a:srgbClr val="0070C0"/>
                </a:solidFill>
              </a:rPr>
              <a:t>the case that </a:t>
            </a:r>
            <a:r>
              <a:rPr lang="en-US" altLang="zh-TW" i="1" dirty="0">
                <a:solidFill>
                  <a:srgbClr val="0070C0"/>
                </a:solidFill>
              </a:rPr>
              <a:t>P</a:t>
            </a:r>
            <a:r>
              <a:rPr lang="en-US" altLang="zh-TW" dirty="0">
                <a:solidFill>
                  <a:srgbClr val="0070C0"/>
                </a:solidFill>
              </a:rPr>
              <a:t>(2) implies </a:t>
            </a:r>
            <a:r>
              <a:rPr lang="en-US" altLang="zh-TW" i="1" dirty="0">
                <a:solidFill>
                  <a:srgbClr val="0070C0"/>
                </a:solidFill>
              </a:rPr>
              <a:t>P</a:t>
            </a:r>
            <a:r>
              <a:rPr lang="en-US" altLang="zh-TW" dirty="0">
                <a:solidFill>
                  <a:srgbClr val="0070C0"/>
                </a:solidFill>
              </a:rPr>
              <a:t>(3). The first two lines must meet in a common point </a:t>
            </a:r>
            <a:r>
              <a:rPr lang="en-US" altLang="zh-TW" i="1" dirty="0">
                <a:solidFill>
                  <a:srgbClr val="0070C0"/>
                </a:solidFill>
              </a:rPr>
              <a:t>p</a:t>
            </a:r>
            <a:r>
              <a:rPr lang="en-US" altLang="zh-TW" baseline="-25000" dirty="0">
                <a:solidFill>
                  <a:srgbClr val="0070C0"/>
                </a:solidFill>
              </a:rPr>
              <a:t>1</a:t>
            </a:r>
            <a:r>
              <a:rPr lang="en-US" altLang="zh-TW" dirty="0">
                <a:solidFill>
                  <a:srgbClr val="0070C0"/>
                </a:solidFill>
              </a:rPr>
              <a:t> and the second two must meet in a common point </a:t>
            </a:r>
            <a:r>
              <a:rPr lang="en-US" altLang="zh-TW" i="1" dirty="0">
                <a:solidFill>
                  <a:srgbClr val="0070C0"/>
                </a:solidFill>
              </a:rPr>
              <a:t>p</a:t>
            </a:r>
            <a:r>
              <a:rPr lang="en-US" altLang="zh-TW" baseline="-25000" dirty="0">
                <a:solidFill>
                  <a:srgbClr val="0070C0"/>
                </a:solidFill>
              </a:rPr>
              <a:t>2</a:t>
            </a:r>
            <a:r>
              <a:rPr lang="en-US" altLang="zh-TW" dirty="0">
                <a:solidFill>
                  <a:srgbClr val="0070C0"/>
                </a:solidFill>
              </a:rPr>
              <a:t>. They </a:t>
            </a:r>
            <a:r>
              <a:rPr lang="en-US" altLang="zh-TW" dirty="0">
                <a:solidFill>
                  <a:srgbClr val="7030A0"/>
                </a:solidFill>
              </a:rPr>
              <a:t>do NOT have to be the same point</a:t>
            </a:r>
            <a:r>
              <a:rPr lang="en-US" altLang="zh-TW" dirty="0">
                <a:solidFill>
                  <a:srgbClr val="0070C0"/>
                </a:solidFill>
              </a:rPr>
              <a:t> since only the second line is common to both sets of lines.</a:t>
            </a:r>
          </a:p>
          <a:p>
            <a:pPr lvl="3"/>
            <a:r>
              <a:rPr lang="en-US" altLang="zh-TW" dirty="0">
                <a:solidFill>
                  <a:srgbClr val="7030A0"/>
                </a:solidFill>
              </a:rPr>
              <a:t>Note that </a:t>
            </a:r>
            <a:r>
              <a:rPr lang="en-US" altLang="zh-TW" i="1" dirty="0">
                <a:solidFill>
                  <a:srgbClr val="7030A0"/>
                </a:solidFill>
              </a:rPr>
              <a:t>P</a:t>
            </a:r>
            <a:r>
              <a:rPr lang="en-US" altLang="zh-TW" dirty="0">
                <a:solidFill>
                  <a:srgbClr val="7030A0"/>
                </a:solidFill>
              </a:rPr>
              <a:t>(</a:t>
            </a:r>
            <a:r>
              <a:rPr lang="en-US" altLang="zh-TW" dirty="0">
                <a:solidFill>
                  <a:srgbClr val="7030A0"/>
                </a:solidFill>
                <a:latin typeface="Cambria Math" pitchFamily="18" charset="0"/>
              </a:rPr>
              <a:t>3</a:t>
            </a:r>
            <a:r>
              <a:rPr lang="en-US" altLang="zh-TW" dirty="0">
                <a:solidFill>
                  <a:srgbClr val="7030A0"/>
                </a:solidFill>
              </a:rPr>
              <a:t>) is false.</a:t>
            </a:r>
          </a:p>
          <a:p>
            <a:pPr lvl="1" eaLnBrk="1" hangingPunct="1">
              <a:buFont typeface="Wingdings 2" pitchFamily="18" charset="2"/>
              <a:buNone/>
            </a:pPr>
            <a:endParaRPr lang="en-US" altLang="zh-TW" sz="1700" dirty="0"/>
          </a:p>
        </p:txBody>
      </p:sp>
      <p:sp>
        <p:nvSpPr>
          <p:cNvPr id="25604" name="TextBox 5"/>
          <p:cNvSpPr txBox="1">
            <a:spLocks noChangeArrowheads="1"/>
          </p:cNvSpPr>
          <p:nvPr/>
        </p:nvSpPr>
        <p:spPr bwMode="auto">
          <a:xfrm>
            <a:off x="914400" y="914400"/>
            <a:ext cx="7848600" cy="6508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kumimoji="0" lang="en-US" altLang="zh-TW" dirty="0">
                <a:latin typeface="Times New Roman" pitchFamily="18" charset="0"/>
                <a:cs typeface="Times New Roman" pitchFamily="18" charset="0"/>
              </a:rPr>
              <a:t>Inductive Hypothesis: Every set of </a:t>
            </a:r>
            <a:r>
              <a:rPr kumimoji="0" lang="en-US" altLang="zh-TW" i="1" dirty="0">
                <a:latin typeface="Times New Roman" pitchFamily="18" charset="0"/>
                <a:cs typeface="Times New Roman" pitchFamily="18" charset="0"/>
              </a:rPr>
              <a:t>k</a:t>
            </a:r>
            <a:r>
              <a:rPr kumimoji="0" lang="en-US" altLang="zh-TW" dirty="0">
                <a:latin typeface="Times New Roman" pitchFamily="18" charset="0"/>
                <a:cs typeface="Times New Roman" pitchFamily="18" charset="0"/>
              </a:rPr>
              <a:t> lines in the plane, where </a:t>
            </a:r>
            <a:r>
              <a:rPr kumimoji="0" lang="en-US" altLang="zh-TW" i="1" dirty="0">
                <a:latin typeface="Times New Roman" pitchFamily="18" charset="0"/>
                <a:cs typeface="Times New Roman" pitchFamily="18" charset="0"/>
              </a:rPr>
              <a:t>k</a:t>
            </a:r>
            <a:r>
              <a:rPr kumimoji="0" lang="en-US" altLang="zh-TW" dirty="0">
                <a:latin typeface="Times New Roman" pitchFamily="18" charset="0"/>
                <a:cs typeface="Times New Roman" pitchFamily="18" charset="0"/>
              </a:rPr>
              <a:t> ≥ 2, no two of which are parallel, meet in a common point.</a:t>
            </a:r>
          </a:p>
        </p:txBody>
      </p:sp>
      <p:sp>
        <p:nvSpPr>
          <p:cNvPr id="2" name="投影片編號版面配置區 1"/>
          <p:cNvSpPr>
            <a:spLocks noGrp="1"/>
          </p:cNvSpPr>
          <p:nvPr>
            <p:ph type="sldNum" sz="quarter" idx="12"/>
          </p:nvPr>
        </p:nvSpPr>
        <p:spPr/>
        <p:txBody>
          <a:bodyPr/>
          <a:lstStyle/>
          <a:p>
            <a:pPr>
              <a:defRPr/>
            </a:pPr>
            <a:fld id="{DF3787D2-9022-4A44-8827-117AD5DEEFBA}" type="slidenum">
              <a:rPr lang="en-US" smtClean="0"/>
              <a:pPr>
                <a:defRPr/>
              </a:pPr>
              <a:t>20</a:t>
            </a:fld>
            <a:endParaRPr lang="en-US"/>
          </a:p>
        </p:txBody>
      </p:sp>
      <p:sp>
        <p:nvSpPr>
          <p:cNvPr id="7" name="Title 1"/>
          <p:cNvSpPr>
            <a:spLocks noGrp="1"/>
          </p:cNvSpPr>
          <p:nvPr>
            <p:ph type="title"/>
          </p:nvPr>
        </p:nvSpPr>
        <p:spPr>
          <a:xfrm>
            <a:off x="304800" y="76200"/>
            <a:ext cx="8686800" cy="990600"/>
          </a:xfrm>
        </p:spPr>
        <p:txBody>
          <a:bodyPr/>
          <a:lstStyle/>
          <a:p>
            <a:r>
              <a:rPr lang="en-US" altLang="zh-TW" dirty="0"/>
              <a:t>Incorrect “Proof” by Mathematical Induction</a:t>
            </a:r>
          </a:p>
        </p:txBody>
      </p:sp>
      <p:grpSp>
        <p:nvGrpSpPr>
          <p:cNvPr id="10" name="群組 9">
            <a:extLst>
              <a:ext uri="{FF2B5EF4-FFF2-40B4-BE49-F238E27FC236}">
                <a16:creationId xmlns:a16="http://schemas.microsoft.com/office/drawing/2014/main" id="{3AB5E6F6-02A0-2409-A0BC-FE429384A9C1}"/>
              </a:ext>
            </a:extLst>
          </p:cNvPr>
          <p:cNvGrpSpPr/>
          <p:nvPr/>
        </p:nvGrpSpPr>
        <p:grpSpPr>
          <a:xfrm>
            <a:off x="1143000" y="3048000"/>
            <a:ext cx="7620000" cy="609600"/>
            <a:chOff x="1143000" y="3048000"/>
            <a:chExt cx="7620000" cy="609600"/>
          </a:xfrm>
        </p:grpSpPr>
        <p:cxnSp>
          <p:nvCxnSpPr>
            <p:cNvPr id="5" name="直線接點 4">
              <a:extLst>
                <a:ext uri="{FF2B5EF4-FFF2-40B4-BE49-F238E27FC236}">
                  <a16:creationId xmlns:a16="http://schemas.microsoft.com/office/drawing/2014/main" id="{B8FBB1C5-FA1E-E07D-EFBB-B644BCB8D746}"/>
                </a:ext>
              </a:extLst>
            </p:cNvPr>
            <p:cNvCxnSpPr/>
            <p:nvPr/>
          </p:nvCxnSpPr>
          <p:spPr>
            <a:xfrm>
              <a:off x="1219200" y="3048000"/>
              <a:ext cx="7543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id="{89694EC9-6933-80BF-9E1F-21003D759AF8}"/>
                </a:ext>
              </a:extLst>
            </p:cNvPr>
            <p:cNvCxnSpPr/>
            <p:nvPr/>
          </p:nvCxnSpPr>
          <p:spPr>
            <a:xfrm>
              <a:off x="1219200" y="3352800"/>
              <a:ext cx="7543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46E58CFB-3C63-0ADE-C0D3-48AECBAE113A}"/>
                </a:ext>
              </a:extLst>
            </p:cNvPr>
            <p:cNvCxnSpPr>
              <a:cxnSpLocks/>
            </p:cNvCxnSpPr>
            <p:nvPr/>
          </p:nvCxnSpPr>
          <p:spPr>
            <a:xfrm>
              <a:off x="1143000" y="3657600"/>
              <a:ext cx="3810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 name="文字方塊 10">
            <a:extLst>
              <a:ext uri="{FF2B5EF4-FFF2-40B4-BE49-F238E27FC236}">
                <a16:creationId xmlns:a16="http://schemas.microsoft.com/office/drawing/2014/main" id="{F651372F-D495-60BF-18DE-FD06B1072294}"/>
              </a:ext>
            </a:extLst>
          </p:cNvPr>
          <p:cNvSpPr txBox="1"/>
          <p:nvPr/>
        </p:nvSpPr>
        <p:spPr>
          <a:xfrm>
            <a:off x="8195310" y="3028950"/>
            <a:ext cx="924292" cy="369332"/>
          </a:xfrm>
          <a:prstGeom prst="rect">
            <a:avLst/>
          </a:prstGeom>
          <a:noFill/>
        </p:spPr>
        <p:txBody>
          <a:bodyPr wrap="none" rtlCol="0">
            <a:spAutoFit/>
          </a:bodyPr>
          <a:lstStyle/>
          <a:p>
            <a:r>
              <a:rPr lang="en-US" altLang="zh-TW" dirty="0">
                <a:solidFill>
                  <a:srgbClr val="FF0000"/>
                </a:solidFill>
              </a:rPr>
              <a:t>Wrong!</a:t>
            </a:r>
            <a:endParaRPr lang="zh-TW"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228600" y="152400"/>
            <a:ext cx="8839200" cy="1143000"/>
          </a:xfrm>
        </p:spPr>
        <p:txBody>
          <a:bodyPr/>
          <a:lstStyle/>
          <a:p>
            <a:r>
              <a:rPr lang="en-US" altLang="zh-TW" sz="3600" dirty="0">
                <a:ea typeface="新細明體" charset="-120"/>
              </a:rPr>
              <a:t>Guidelines </a:t>
            </a:r>
            <a:r>
              <a:rPr lang="en-US" altLang="zh-TW" dirty="0">
                <a:ea typeface="新細明體" charset="-120"/>
              </a:rPr>
              <a:t>for Mathematical Induction Proofs</a:t>
            </a:r>
            <a:endParaRPr lang="en-US" altLang="zh-TW" sz="3600" dirty="0">
              <a:ea typeface="新細明體" charset="-120"/>
            </a:endParaRPr>
          </a:p>
        </p:txBody>
      </p:sp>
      <p:pic>
        <p:nvPicPr>
          <p:cNvPr id="26627" name="Content Placeholder 3" descr="Rosen_page_329_tempate_for_proofs.jpg"/>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304800" y="1412875"/>
            <a:ext cx="8458200" cy="5026025"/>
          </a:xfrm>
        </p:spPr>
      </p:pic>
      <p:sp>
        <p:nvSpPr>
          <p:cNvPr id="2" name="投影片編號版面配置區 1"/>
          <p:cNvSpPr>
            <a:spLocks noGrp="1"/>
          </p:cNvSpPr>
          <p:nvPr>
            <p:ph type="sldNum" sz="quarter" idx="12"/>
          </p:nvPr>
        </p:nvSpPr>
        <p:spPr/>
        <p:txBody>
          <a:bodyPr/>
          <a:lstStyle/>
          <a:p>
            <a:pPr>
              <a:defRPr/>
            </a:pPr>
            <a:fld id="{DF3787D2-9022-4A44-8827-117AD5DEEFBA}" type="slidenum">
              <a:rPr lang="en-US" smtClean="0"/>
              <a:pPr>
                <a:defRPr/>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95000"/>
            </a:schemeClr>
          </a:solidFill>
          <a:effectLst/>
        </p:spPr>
        <p:txBody>
          <a:bodyPr vert="horz" lIns="91440" tIns="45720" rIns="91440" bIns="45720" rtlCol="0" anchor="ctr">
            <a:normAutofit/>
          </a:bodyPr>
          <a:lstStyle/>
          <a:p>
            <a:r>
              <a:rPr lang="en-US" dirty="0">
                <a:ln w="3175" cmpd="sng">
                  <a:noFill/>
                </a:ln>
                <a:solidFill>
                  <a:srgbClr val="7030A0"/>
                </a:solidFill>
                <a:latin typeface="Calibri" panose="020F0502020204030204" pitchFamily="34" charset="0"/>
                <a:cs typeface="Calibri" panose="020F0502020204030204" pitchFamily="34" charset="0"/>
              </a:rPr>
              <a:t>Section 5.2: Strong Induction and Well-Ordering </a:t>
            </a:r>
          </a:p>
        </p:txBody>
      </p:sp>
      <p:sp>
        <p:nvSpPr>
          <p:cNvPr id="3" name="Content Placeholder 2"/>
          <p:cNvSpPr>
            <a:spLocks noGrp="1"/>
          </p:cNvSpPr>
          <p:nvPr>
            <p:ph idx="1"/>
          </p:nvPr>
        </p:nvSpPr>
        <p:spPr/>
        <p:txBody>
          <a:bodyPr/>
          <a:lstStyle/>
          <a:p>
            <a:pPr marL="457200" indent="-457200">
              <a:lnSpc>
                <a:spcPct val="150000"/>
              </a:lnSpc>
              <a:spcBef>
                <a:spcPts val="300"/>
              </a:spcBef>
              <a:buFont typeface="Wingdings" panose="05000000000000000000" pitchFamily="2" charset="2"/>
              <a:buChar char="n"/>
            </a:pPr>
            <a:r>
              <a:rPr lang="en-US" sz="2800" dirty="0"/>
              <a:t>Strong Induction</a:t>
            </a:r>
          </a:p>
          <a:p>
            <a:pPr marL="457200" indent="-457200">
              <a:lnSpc>
                <a:spcPct val="150000"/>
              </a:lnSpc>
              <a:spcBef>
                <a:spcPts val="300"/>
              </a:spcBef>
              <a:buFont typeface="Wingdings" panose="05000000000000000000" pitchFamily="2" charset="2"/>
              <a:buChar char="n"/>
            </a:pPr>
            <a:r>
              <a:rPr lang="en-US" sz="2800" dirty="0"/>
              <a:t>Example Proofs using Strong Induction</a:t>
            </a:r>
          </a:p>
          <a:p>
            <a:pPr marL="457200" indent="-457200">
              <a:lnSpc>
                <a:spcPct val="150000"/>
              </a:lnSpc>
              <a:spcBef>
                <a:spcPts val="300"/>
              </a:spcBef>
              <a:buFont typeface="Wingdings" panose="05000000000000000000" pitchFamily="2" charset="2"/>
              <a:buChar char="n"/>
            </a:pPr>
            <a:r>
              <a:rPr lang="en-US" sz="2800" dirty="0"/>
              <a:t>Well-Ordering Property</a:t>
            </a:r>
          </a:p>
        </p:txBody>
      </p:sp>
    </p:spTree>
    <p:extLst>
      <p:ext uri="{BB962C8B-B14F-4D97-AF65-F5344CB8AC3E}">
        <p14:creationId xmlns:p14="http://schemas.microsoft.com/office/powerpoint/2010/main" val="1269007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zh-TW" dirty="0"/>
              <a:t>Strong Induction</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23</a:t>
            </a:fld>
            <a:endParaRPr lang="en-US"/>
          </a:p>
        </p:txBody>
      </p:sp>
      <p:sp>
        <p:nvSpPr>
          <p:cNvPr id="10" name="Content Placeholder 2"/>
          <p:cNvSpPr>
            <a:spLocks noGrp="1"/>
          </p:cNvSpPr>
          <p:nvPr>
            <p:ph idx="1"/>
          </p:nvPr>
        </p:nvSpPr>
        <p:spPr>
          <a:xfrm>
            <a:off x="228600" y="1295400"/>
            <a:ext cx="8686800" cy="5029201"/>
          </a:xfrm>
        </p:spPr>
        <p:txBody>
          <a:bodyPr/>
          <a:lstStyle/>
          <a:p>
            <a:pPr eaLnBrk="1" hangingPunct="1">
              <a:lnSpc>
                <a:spcPct val="150000"/>
              </a:lnSpc>
            </a:pPr>
            <a:r>
              <a:rPr lang="en-US" altLang="zh-TW" i="1" dirty="0">
                <a:solidFill>
                  <a:srgbClr val="FF0000"/>
                </a:solidFill>
              </a:rPr>
              <a:t>Strong Induction</a:t>
            </a:r>
            <a:r>
              <a:rPr lang="en-US" altLang="zh-TW" dirty="0"/>
              <a:t>: To prove that </a:t>
            </a:r>
            <a:r>
              <a:rPr lang="en-US" altLang="zh-TW" i="1" dirty="0"/>
              <a:t>P</a:t>
            </a:r>
            <a:r>
              <a:rPr lang="en-US" altLang="zh-TW" dirty="0"/>
              <a:t>(</a:t>
            </a:r>
            <a:r>
              <a:rPr lang="en-US" altLang="zh-TW" i="1" dirty="0"/>
              <a:t>n</a:t>
            </a:r>
            <a:r>
              <a:rPr lang="en-US" altLang="zh-TW" dirty="0"/>
              <a:t>) is true for all positive integers </a:t>
            </a:r>
            <a:r>
              <a:rPr lang="en-US" altLang="zh-TW" i="1" dirty="0"/>
              <a:t>n</a:t>
            </a:r>
            <a:r>
              <a:rPr lang="en-US" altLang="zh-TW" dirty="0"/>
              <a:t>, where </a:t>
            </a:r>
            <a:r>
              <a:rPr lang="en-US" altLang="zh-TW" i="1" dirty="0"/>
              <a:t>P</a:t>
            </a:r>
            <a:r>
              <a:rPr lang="en-US" altLang="zh-TW" dirty="0"/>
              <a:t>(</a:t>
            </a:r>
            <a:r>
              <a:rPr lang="en-US" altLang="zh-TW" i="1" dirty="0"/>
              <a:t>n</a:t>
            </a:r>
            <a:r>
              <a:rPr lang="en-US" altLang="zh-TW" dirty="0"/>
              <a:t>) is a propositional function, complete two steps:</a:t>
            </a:r>
          </a:p>
          <a:p>
            <a:pPr lvl="1" eaLnBrk="1" hangingPunct="1">
              <a:lnSpc>
                <a:spcPct val="150000"/>
              </a:lnSpc>
            </a:pPr>
            <a:r>
              <a:rPr lang="en-US" altLang="zh-TW" i="1" dirty="0">
                <a:solidFill>
                  <a:srgbClr val="7030A0"/>
                </a:solidFill>
              </a:rPr>
              <a:t>Basis Step</a:t>
            </a:r>
            <a:r>
              <a:rPr lang="en-US" altLang="zh-TW" dirty="0"/>
              <a:t>: Verify that the proposition </a:t>
            </a:r>
            <a:r>
              <a:rPr lang="en-US" altLang="zh-TW" i="1" dirty="0"/>
              <a:t>P</a:t>
            </a:r>
            <a:r>
              <a:rPr lang="en-US" altLang="zh-TW" dirty="0"/>
              <a:t>(1) is true.</a:t>
            </a:r>
          </a:p>
          <a:p>
            <a:pPr lvl="1" eaLnBrk="1" hangingPunct="1">
              <a:lnSpc>
                <a:spcPct val="150000"/>
              </a:lnSpc>
            </a:pPr>
            <a:r>
              <a:rPr lang="en-US" altLang="zh-TW" i="1" dirty="0">
                <a:solidFill>
                  <a:srgbClr val="7030A0"/>
                </a:solidFill>
              </a:rPr>
              <a:t>Inductive Step</a:t>
            </a:r>
            <a:r>
              <a:rPr lang="en-US" altLang="zh-TW" dirty="0"/>
              <a:t>: Show the conditional statement </a:t>
            </a:r>
            <a:br>
              <a:rPr lang="en-US" altLang="zh-TW" dirty="0"/>
            </a:br>
            <a:r>
              <a:rPr lang="en-US" altLang="zh-TW" dirty="0"/>
              <a:t> 			[</a:t>
            </a:r>
            <a:r>
              <a:rPr lang="en-US" altLang="zh-TW" i="1" dirty="0"/>
              <a:t>P</a:t>
            </a:r>
            <a:r>
              <a:rPr lang="en-US" altLang="zh-TW" dirty="0"/>
              <a:t>(1)</a:t>
            </a:r>
            <a:r>
              <a:rPr lang="en-US" altLang="zh-TW" i="1" dirty="0"/>
              <a:t> </a:t>
            </a:r>
            <a:r>
              <a:rPr lang="en-US" altLang="zh-TW" dirty="0"/>
              <a:t>∧ </a:t>
            </a:r>
            <a:r>
              <a:rPr lang="en-US" altLang="zh-TW" i="1" dirty="0"/>
              <a:t>P</a:t>
            </a:r>
            <a:r>
              <a:rPr lang="en-US" altLang="zh-TW" dirty="0"/>
              <a:t>(2)</a:t>
            </a:r>
            <a:r>
              <a:rPr lang="en-US" altLang="zh-TW" i="1" dirty="0"/>
              <a:t> </a:t>
            </a:r>
            <a:r>
              <a:rPr lang="en-US" altLang="zh-TW" dirty="0"/>
              <a:t>∧∙∙∙ ∧</a:t>
            </a:r>
            <a:r>
              <a:rPr lang="en-US" altLang="zh-TW" i="1" dirty="0"/>
              <a:t> P</a:t>
            </a:r>
            <a:r>
              <a:rPr lang="en-US" altLang="zh-TW" dirty="0"/>
              <a:t>(</a:t>
            </a:r>
            <a:r>
              <a:rPr lang="en-US" altLang="zh-TW" i="1" dirty="0"/>
              <a:t>k</a:t>
            </a:r>
            <a:r>
              <a:rPr lang="en-US" altLang="zh-TW" dirty="0"/>
              <a:t>)]</a:t>
            </a:r>
            <a:r>
              <a:rPr lang="en-US" altLang="zh-TW" i="1" dirty="0"/>
              <a:t> </a:t>
            </a:r>
            <a:r>
              <a:rPr lang="en-US" altLang="zh-TW" dirty="0"/>
              <a:t>→ </a:t>
            </a:r>
            <a:r>
              <a:rPr lang="en-US" altLang="zh-TW" i="1" dirty="0"/>
              <a:t>P</a:t>
            </a:r>
            <a:r>
              <a:rPr lang="en-US" altLang="zh-TW" dirty="0"/>
              <a:t>(</a:t>
            </a:r>
            <a:r>
              <a:rPr lang="en-US" altLang="zh-TW" i="1" dirty="0"/>
              <a:t>k + </a:t>
            </a:r>
            <a:r>
              <a:rPr lang="en-US" altLang="zh-TW" dirty="0"/>
              <a:t>1)</a:t>
            </a:r>
            <a:r>
              <a:rPr lang="en-US" altLang="zh-TW" i="1" dirty="0"/>
              <a:t> </a:t>
            </a:r>
            <a:br>
              <a:rPr lang="en-US" altLang="zh-TW" i="1" dirty="0"/>
            </a:br>
            <a:r>
              <a:rPr lang="en-US" altLang="zh-TW" i="1" dirty="0"/>
              <a:t>		         </a:t>
            </a:r>
            <a:r>
              <a:rPr lang="en-US" altLang="zh-TW" dirty="0"/>
              <a:t>holds for all positive integers </a:t>
            </a:r>
            <a:r>
              <a:rPr lang="en-US" altLang="zh-TW" i="1" dirty="0"/>
              <a:t>k</a:t>
            </a:r>
            <a:r>
              <a:rPr lang="en-US" altLang="zh-TW" dirty="0"/>
              <a:t>. </a:t>
            </a:r>
          </a:p>
        </p:txBody>
      </p:sp>
      <p:sp>
        <p:nvSpPr>
          <p:cNvPr id="11" name="TextBox 3"/>
          <p:cNvSpPr txBox="1">
            <a:spLocks noChangeArrowheads="1"/>
          </p:cNvSpPr>
          <p:nvPr/>
        </p:nvSpPr>
        <p:spPr bwMode="auto">
          <a:xfrm>
            <a:off x="1143000" y="5029200"/>
            <a:ext cx="7010400" cy="1107996"/>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kumimoji="0" lang="en-US" altLang="zh-TW" sz="2200" dirty="0">
                <a:solidFill>
                  <a:srgbClr val="00B050"/>
                </a:solidFill>
                <a:latin typeface="Times New Roman" pitchFamily="18" charset="0"/>
                <a:cs typeface="Times New Roman" pitchFamily="18" charset="0"/>
              </a:rPr>
              <a:t>Strong Induction is sometimes called the </a:t>
            </a:r>
            <a:br>
              <a:rPr kumimoji="0" lang="en-US" altLang="zh-TW" sz="2200" dirty="0">
                <a:solidFill>
                  <a:srgbClr val="00B050"/>
                </a:solidFill>
                <a:latin typeface="Times New Roman" pitchFamily="18" charset="0"/>
                <a:cs typeface="Times New Roman" pitchFamily="18" charset="0"/>
              </a:rPr>
            </a:br>
            <a:r>
              <a:rPr kumimoji="0" lang="en-US" altLang="zh-TW" sz="2200" i="1" dirty="0">
                <a:solidFill>
                  <a:srgbClr val="0070C0"/>
                </a:solidFill>
                <a:latin typeface="Times New Roman" pitchFamily="18" charset="0"/>
                <a:cs typeface="Times New Roman" pitchFamily="18" charset="0"/>
              </a:rPr>
              <a:t>second principle of mathematical induction</a:t>
            </a:r>
            <a:r>
              <a:rPr kumimoji="0" lang="en-US" altLang="zh-TW" sz="2200" i="1" dirty="0">
                <a:solidFill>
                  <a:srgbClr val="00B050"/>
                </a:solidFill>
                <a:latin typeface="Times New Roman" pitchFamily="18" charset="0"/>
                <a:cs typeface="Times New Roman" pitchFamily="18" charset="0"/>
              </a:rPr>
              <a:t> </a:t>
            </a:r>
            <a:r>
              <a:rPr kumimoji="0" lang="en-US" altLang="zh-TW" sz="2200" dirty="0">
                <a:solidFill>
                  <a:srgbClr val="00B050"/>
                </a:solidFill>
                <a:latin typeface="Times New Roman" pitchFamily="18" charset="0"/>
                <a:cs typeface="Times New Roman" pitchFamily="18" charset="0"/>
              </a:rPr>
              <a:t>or </a:t>
            </a:r>
            <a:br>
              <a:rPr kumimoji="0" lang="en-US" altLang="zh-TW" sz="2200" dirty="0">
                <a:solidFill>
                  <a:srgbClr val="00B050"/>
                </a:solidFill>
                <a:latin typeface="Times New Roman" pitchFamily="18" charset="0"/>
                <a:cs typeface="Times New Roman" pitchFamily="18" charset="0"/>
              </a:rPr>
            </a:br>
            <a:r>
              <a:rPr kumimoji="0" lang="en-US" altLang="zh-TW" sz="2200" i="1" dirty="0">
                <a:solidFill>
                  <a:srgbClr val="0070C0"/>
                </a:solidFill>
                <a:latin typeface="Times New Roman" pitchFamily="18" charset="0"/>
                <a:cs typeface="Times New Roman" pitchFamily="18" charset="0"/>
              </a:rPr>
              <a:t>complete induction</a:t>
            </a:r>
            <a:r>
              <a:rPr kumimoji="0" lang="en-US" altLang="zh-TW" sz="2200" dirty="0">
                <a:solidFill>
                  <a:srgbClr val="00B050"/>
                </a:solidFill>
                <a:latin typeface="Times New Roman" pitchFamily="18" charset="0"/>
                <a:cs typeface="Times New Roman" pitchFamily="18" charset="0"/>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zh-TW" dirty="0"/>
              <a:t>Strong Induction</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24</a:t>
            </a:fld>
            <a:endParaRPr lang="en-US"/>
          </a:p>
        </p:txBody>
      </p:sp>
      <p:pic>
        <p:nvPicPr>
          <p:cNvPr id="13" name="Content Placeholder 3" descr="0401.jpg"/>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5638800" y="990600"/>
            <a:ext cx="3248025" cy="5294313"/>
          </a:xfrm>
        </p:spPr>
      </p:pic>
      <p:sp>
        <p:nvSpPr>
          <p:cNvPr id="14" name="TextBox 4"/>
          <p:cNvSpPr txBox="1"/>
          <p:nvPr/>
        </p:nvSpPr>
        <p:spPr>
          <a:xfrm>
            <a:off x="319314" y="1371600"/>
            <a:ext cx="6248400" cy="1323439"/>
          </a:xfrm>
          <a:prstGeom prst="rect">
            <a:avLst/>
          </a:prstGeom>
          <a:noFill/>
        </p:spPr>
        <p:txBody>
          <a:bodyPr>
            <a:spAutoFit/>
          </a:bodyPr>
          <a:lstStyle/>
          <a:p>
            <a:pPr fontAlgn="auto">
              <a:spcBef>
                <a:spcPts val="0"/>
              </a:spcBef>
              <a:spcAft>
                <a:spcPts val="0"/>
              </a:spcAft>
              <a:defRPr/>
            </a:pPr>
            <a:r>
              <a:rPr kumimoji="0" lang="en-US" sz="2000" dirty="0">
                <a:latin typeface="Times New Roman" pitchFamily="18" charset="0"/>
                <a:ea typeface="+mn-ea"/>
                <a:cs typeface="Times New Roman" pitchFamily="18" charset="0"/>
              </a:rPr>
              <a:t>Strong induction tells us that we can reach all rungs if:</a:t>
            </a:r>
          </a:p>
          <a:p>
            <a:pPr marL="342900" indent="-342900" fontAlgn="auto">
              <a:spcBef>
                <a:spcPts val="0"/>
              </a:spcBef>
              <a:spcAft>
                <a:spcPts val="0"/>
              </a:spcAft>
              <a:buFont typeface="+mj-lt"/>
              <a:buAutoNum type="arabicPeriod"/>
              <a:defRPr/>
            </a:pPr>
            <a:r>
              <a:rPr kumimoji="0" lang="en-US" sz="2000" dirty="0">
                <a:latin typeface="Times New Roman" pitchFamily="18" charset="0"/>
                <a:ea typeface="+mn-ea"/>
                <a:cs typeface="Times New Roman" pitchFamily="18" charset="0"/>
              </a:rPr>
              <a:t>We can reach the first rung of the ladder.</a:t>
            </a:r>
          </a:p>
          <a:p>
            <a:pPr marL="342900" indent="-342900" fontAlgn="auto">
              <a:spcBef>
                <a:spcPts val="0"/>
              </a:spcBef>
              <a:spcAft>
                <a:spcPts val="0"/>
              </a:spcAft>
              <a:buFont typeface="+mj-lt"/>
              <a:buAutoNum type="arabicPeriod"/>
              <a:defRPr/>
            </a:pPr>
            <a:r>
              <a:rPr kumimoji="0" lang="en-US" sz="2000" dirty="0">
                <a:latin typeface="Times New Roman" pitchFamily="18" charset="0"/>
                <a:ea typeface="+mn-ea"/>
                <a:cs typeface="Times New Roman" pitchFamily="18" charset="0"/>
              </a:rPr>
              <a:t>For every integer </a:t>
            </a:r>
            <a:r>
              <a:rPr kumimoji="0" lang="en-US" sz="2000" i="1" dirty="0">
                <a:latin typeface="Times New Roman" pitchFamily="18" charset="0"/>
                <a:ea typeface="+mn-ea"/>
                <a:cs typeface="Times New Roman" pitchFamily="18" charset="0"/>
              </a:rPr>
              <a:t>k</a:t>
            </a:r>
            <a:r>
              <a:rPr kumimoji="0" lang="en-US" sz="2000" dirty="0">
                <a:latin typeface="Times New Roman" pitchFamily="18" charset="0"/>
                <a:ea typeface="+mn-ea"/>
                <a:cs typeface="Times New Roman" pitchFamily="18" charset="0"/>
              </a:rPr>
              <a:t>, if we can reach the first </a:t>
            </a:r>
            <a:r>
              <a:rPr kumimoji="0" lang="en-US" sz="2000" i="1" dirty="0">
                <a:latin typeface="Times New Roman" pitchFamily="18" charset="0"/>
                <a:ea typeface="+mn-ea"/>
                <a:cs typeface="Times New Roman" pitchFamily="18" charset="0"/>
              </a:rPr>
              <a:t>k</a:t>
            </a:r>
            <a:r>
              <a:rPr kumimoji="0" lang="en-US" sz="2000" dirty="0">
                <a:latin typeface="Times New Roman" pitchFamily="18" charset="0"/>
                <a:ea typeface="+mn-ea"/>
                <a:cs typeface="Times New Roman" pitchFamily="18" charset="0"/>
              </a:rPr>
              <a:t> rungs, then we can reach the (</a:t>
            </a:r>
            <a:r>
              <a:rPr kumimoji="0" lang="en-US" sz="2000" i="1" dirty="0">
                <a:latin typeface="Times New Roman" pitchFamily="18" charset="0"/>
                <a:ea typeface="+mn-ea"/>
                <a:cs typeface="Times New Roman" pitchFamily="18" charset="0"/>
              </a:rPr>
              <a:t>k</a:t>
            </a:r>
            <a:r>
              <a:rPr kumimoji="0" lang="en-US" sz="2000" dirty="0">
                <a:latin typeface="Times New Roman" pitchFamily="18" charset="0"/>
                <a:ea typeface="+mn-ea"/>
                <a:cs typeface="Times New Roman" pitchFamily="18" charset="0"/>
              </a:rPr>
              <a:t> + </a:t>
            </a:r>
            <a:r>
              <a:rPr kumimoji="0" lang="en-US" sz="2000" dirty="0">
                <a:latin typeface="Times New Roman" pitchFamily="18" charset="0"/>
                <a:ea typeface="Cambria Math" pitchFamily="18" charset="0"/>
                <a:cs typeface="Times New Roman" pitchFamily="18" charset="0"/>
              </a:rPr>
              <a:t>1</a:t>
            </a:r>
            <a:r>
              <a:rPr kumimoji="0" lang="en-US" sz="2000" dirty="0">
                <a:latin typeface="Times New Roman" pitchFamily="18" charset="0"/>
                <a:ea typeface="+mn-ea"/>
                <a:cs typeface="Times New Roman" pitchFamily="18" charset="0"/>
              </a:rPr>
              <a:t>)</a:t>
            </a:r>
            <a:r>
              <a:rPr kumimoji="0" lang="en-US" sz="2000" dirty="0" err="1">
                <a:latin typeface="Times New Roman" pitchFamily="18" charset="0"/>
                <a:ea typeface="+mn-ea"/>
                <a:cs typeface="Times New Roman" pitchFamily="18" charset="0"/>
              </a:rPr>
              <a:t>st</a:t>
            </a:r>
            <a:r>
              <a:rPr kumimoji="0" lang="en-US" sz="2000" dirty="0">
                <a:latin typeface="Times New Roman" pitchFamily="18" charset="0"/>
                <a:ea typeface="+mn-ea"/>
                <a:cs typeface="Times New Roman" pitchFamily="18" charset="0"/>
              </a:rPr>
              <a:t> rung. </a:t>
            </a:r>
          </a:p>
        </p:txBody>
      </p:sp>
      <p:sp>
        <p:nvSpPr>
          <p:cNvPr id="15" name="TextBox 5"/>
          <p:cNvSpPr txBox="1">
            <a:spLocks noChangeArrowheads="1"/>
          </p:cNvSpPr>
          <p:nvPr/>
        </p:nvSpPr>
        <p:spPr bwMode="auto">
          <a:xfrm>
            <a:off x="319314" y="3352800"/>
            <a:ext cx="56388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kumimoji="0" lang="en-US" altLang="zh-TW" sz="2000" dirty="0">
                <a:latin typeface="Times New Roman" pitchFamily="18" charset="0"/>
                <a:cs typeface="Times New Roman" pitchFamily="18" charset="0"/>
              </a:rPr>
              <a:t>To conclude that we can reach every rung by strong induction:</a:t>
            </a:r>
          </a:p>
          <a:p>
            <a:pPr eaLnBrk="1" hangingPunct="1">
              <a:buFont typeface="Arial" charset="0"/>
              <a:buChar char="•"/>
            </a:pPr>
            <a:r>
              <a:rPr kumimoji="0" lang="en-US" altLang="zh-TW" sz="2000" dirty="0">
                <a:latin typeface="Times New Roman" pitchFamily="18" charset="0"/>
                <a:cs typeface="Times New Roman" pitchFamily="18" charset="0"/>
              </a:rPr>
              <a:t> BASIS STEP: </a:t>
            </a:r>
            <a:r>
              <a:rPr kumimoji="0" lang="en-US" altLang="zh-TW" sz="2000" i="1" dirty="0">
                <a:latin typeface="Times New Roman" pitchFamily="18" charset="0"/>
                <a:cs typeface="Times New Roman" pitchFamily="18" charset="0"/>
              </a:rPr>
              <a:t>P</a:t>
            </a:r>
            <a:r>
              <a:rPr kumimoji="0" lang="en-US" altLang="zh-TW" sz="2000" dirty="0">
                <a:latin typeface="Times New Roman" pitchFamily="18" charset="0"/>
                <a:cs typeface="Times New Roman" pitchFamily="18" charset="0"/>
              </a:rPr>
              <a:t>(1) holds</a:t>
            </a:r>
          </a:p>
          <a:p>
            <a:pPr eaLnBrk="1" hangingPunct="1">
              <a:buFont typeface="Arial" charset="0"/>
              <a:buChar char="•"/>
            </a:pPr>
            <a:r>
              <a:rPr kumimoji="0" lang="en-US" altLang="zh-TW" sz="2000" dirty="0">
                <a:latin typeface="Times New Roman" pitchFamily="18" charset="0"/>
                <a:cs typeface="Times New Roman" pitchFamily="18" charset="0"/>
              </a:rPr>
              <a:t> INDUCTIVE STEP: Assume </a:t>
            </a:r>
            <a:r>
              <a:rPr kumimoji="0" lang="en-US" altLang="zh-TW" sz="2000" i="1" dirty="0">
                <a:latin typeface="Times New Roman" pitchFamily="18" charset="0"/>
                <a:cs typeface="Times New Roman" pitchFamily="18" charset="0"/>
              </a:rPr>
              <a:t>P</a:t>
            </a:r>
            <a:r>
              <a:rPr kumimoji="0" lang="en-US" altLang="zh-TW" sz="2000" dirty="0">
                <a:latin typeface="Times New Roman" pitchFamily="18" charset="0"/>
                <a:cs typeface="Times New Roman" pitchFamily="18" charset="0"/>
              </a:rPr>
              <a:t>(1)</a:t>
            </a:r>
            <a:r>
              <a:rPr kumimoji="0" lang="en-US" altLang="zh-TW" sz="2000" i="1" dirty="0">
                <a:latin typeface="Times New Roman" pitchFamily="18" charset="0"/>
                <a:cs typeface="Times New Roman" pitchFamily="18" charset="0"/>
              </a:rPr>
              <a:t> </a:t>
            </a:r>
            <a:r>
              <a:rPr kumimoji="0" lang="en-US" altLang="zh-TW" sz="2000" dirty="0">
                <a:latin typeface="Times New Roman" pitchFamily="18" charset="0"/>
                <a:cs typeface="Times New Roman" pitchFamily="18" charset="0"/>
              </a:rPr>
              <a:t>∧ </a:t>
            </a:r>
            <a:r>
              <a:rPr kumimoji="0" lang="en-US" altLang="zh-TW" sz="2000" i="1" dirty="0">
                <a:latin typeface="Times New Roman" pitchFamily="18" charset="0"/>
                <a:cs typeface="Times New Roman" pitchFamily="18" charset="0"/>
              </a:rPr>
              <a:t>P</a:t>
            </a:r>
            <a:r>
              <a:rPr kumimoji="0" lang="en-US" altLang="zh-TW" sz="2000" dirty="0">
                <a:latin typeface="Times New Roman" pitchFamily="18" charset="0"/>
                <a:cs typeface="Times New Roman" pitchFamily="18" charset="0"/>
              </a:rPr>
              <a:t>(2)</a:t>
            </a:r>
            <a:r>
              <a:rPr kumimoji="0" lang="en-US" altLang="zh-TW" sz="2000" i="1" dirty="0">
                <a:latin typeface="Times New Roman" pitchFamily="18" charset="0"/>
                <a:cs typeface="Times New Roman" pitchFamily="18" charset="0"/>
              </a:rPr>
              <a:t> </a:t>
            </a:r>
            <a:r>
              <a:rPr kumimoji="0" lang="en-US" altLang="zh-TW" sz="2000" dirty="0">
                <a:latin typeface="Times New Roman" pitchFamily="18" charset="0"/>
                <a:cs typeface="Times New Roman" pitchFamily="18" charset="0"/>
              </a:rPr>
              <a:t>∧∙∙∙ ∧</a:t>
            </a:r>
            <a:r>
              <a:rPr kumimoji="0" lang="en-US" altLang="zh-TW" sz="2000" i="1" dirty="0">
                <a:latin typeface="Times New Roman" pitchFamily="18" charset="0"/>
                <a:cs typeface="Times New Roman" pitchFamily="18" charset="0"/>
              </a:rPr>
              <a:t> </a:t>
            </a:r>
            <a:br>
              <a:rPr kumimoji="0" lang="en-US" altLang="zh-TW" sz="2000" i="1" dirty="0">
                <a:latin typeface="Times New Roman" pitchFamily="18" charset="0"/>
                <a:cs typeface="Times New Roman" pitchFamily="18" charset="0"/>
              </a:rPr>
            </a:br>
            <a:r>
              <a:rPr kumimoji="0" lang="en-US" altLang="zh-TW" sz="2000" dirty="0">
                <a:latin typeface="Times New Roman" pitchFamily="18" charset="0"/>
                <a:cs typeface="Times New Roman" pitchFamily="18" charset="0"/>
              </a:rPr>
              <a:t>(</a:t>
            </a:r>
            <a:r>
              <a:rPr kumimoji="0" lang="en-US" altLang="zh-TW" sz="2000" i="1" dirty="0">
                <a:latin typeface="Times New Roman" pitchFamily="18" charset="0"/>
                <a:cs typeface="Times New Roman" pitchFamily="18" charset="0"/>
              </a:rPr>
              <a:t>k</a:t>
            </a:r>
            <a:r>
              <a:rPr kumimoji="0" lang="en-US" altLang="zh-TW" sz="2000" dirty="0">
                <a:latin typeface="Times New Roman" pitchFamily="18" charset="0"/>
                <a:cs typeface="Times New Roman" pitchFamily="18" charset="0"/>
              </a:rPr>
              <a:t>) holds for an arbitrary integer </a:t>
            </a:r>
            <a:r>
              <a:rPr kumimoji="0" lang="en-US" altLang="zh-TW" sz="2000" i="1" dirty="0">
                <a:latin typeface="Times New Roman" pitchFamily="18" charset="0"/>
                <a:cs typeface="Times New Roman" pitchFamily="18" charset="0"/>
              </a:rPr>
              <a:t>k</a:t>
            </a:r>
            <a:r>
              <a:rPr kumimoji="0" lang="en-US" altLang="zh-TW" sz="2000" dirty="0">
                <a:latin typeface="Times New Roman" pitchFamily="18" charset="0"/>
                <a:cs typeface="Times New Roman" pitchFamily="18" charset="0"/>
              </a:rPr>
              <a:t>, and show that</a:t>
            </a:r>
            <a:r>
              <a:rPr kumimoji="0" lang="en-US" altLang="zh-TW" sz="2000" i="1" dirty="0">
                <a:latin typeface="Times New Roman" pitchFamily="18" charset="0"/>
                <a:cs typeface="Times New Roman" pitchFamily="18" charset="0"/>
              </a:rPr>
              <a:t> </a:t>
            </a:r>
            <a:br>
              <a:rPr kumimoji="0" lang="en-US" altLang="zh-TW" sz="2000" i="1" dirty="0">
                <a:latin typeface="Times New Roman" pitchFamily="18" charset="0"/>
                <a:cs typeface="Times New Roman" pitchFamily="18" charset="0"/>
              </a:rPr>
            </a:br>
            <a:r>
              <a:rPr kumimoji="0" lang="en-US" altLang="zh-TW" sz="2000" i="1" dirty="0">
                <a:latin typeface="Times New Roman" pitchFamily="18" charset="0"/>
                <a:cs typeface="Times New Roman" pitchFamily="18" charset="0"/>
              </a:rPr>
              <a:t>P</a:t>
            </a:r>
            <a:r>
              <a:rPr kumimoji="0" lang="en-US" altLang="zh-TW" sz="2000" dirty="0">
                <a:latin typeface="Times New Roman" pitchFamily="18" charset="0"/>
                <a:cs typeface="Times New Roman" pitchFamily="18" charset="0"/>
              </a:rPr>
              <a:t>(</a:t>
            </a:r>
            <a:r>
              <a:rPr kumimoji="0" lang="en-US" altLang="zh-TW" sz="2000" i="1" dirty="0">
                <a:latin typeface="Times New Roman" pitchFamily="18" charset="0"/>
                <a:cs typeface="Times New Roman" pitchFamily="18" charset="0"/>
              </a:rPr>
              <a:t>k + </a:t>
            </a:r>
            <a:r>
              <a:rPr kumimoji="0" lang="en-US" altLang="zh-TW" sz="2000" dirty="0">
                <a:latin typeface="Times New Roman" pitchFamily="18" charset="0"/>
                <a:cs typeface="Times New Roman" pitchFamily="18" charset="0"/>
              </a:rPr>
              <a:t>1)</a:t>
            </a:r>
            <a:r>
              <a:rPr kumimoji="0" lang="en-US" altLang="zh-TW" sz="2000" i="1" dirty="0">
                <a:latin typeface="Times New Roman" pitchFamily="18" charset="0"/>
                <a:cs typeface="Times New Roman" pitchFamily="18" charset="0"/>
              </a:rPr>
              <a:t> </a:t>
            </a:r>
            <a:r>
              <a:rPr kumimoji="0" lang="en-US" altLang="zh-TW" sz="2000" dirty="0">
                <a:latin typeface="Times New Roman" pitchFamily="18" charset="0"/>
                <a:cs typeface="Times New Roman" pitchFamily="18" charset="0"/>
              </a:rPr>
              <a:t>must also hold</a:t>
            </a:r>
            <a:r>
              <a:rPr kumimoji="0" lang="en-US" altLang="zh-TW" sz="2000" i="1" dirty="0">
                <a:latin typeface="Times New Roman" pitchFamily="18" charset="0"/>
                <a:cs typeface="Times New Roman" pitchFamily="18" charset="0"/>
              </a:rPr>
              <a:t>.</a:t>
            </a:r>
          </a:p>
          <a:p>
            <a:pPr eaLnBrk="1" hangingPunct="1"/>
            <a:r>
              <a:rPr kumimoji="0" lang="en-US" altLang="zh-TW" sz="2000" dirty="0">
                <a:latin typeface="Times New Roman" pitchFamily="18" charset="0"/>
                <a:cs typeface="Times New Roman" pitchFamily="18" charset="0"/>
              </a:rPr>
              <a:t>We will show by strong induction that for every positive integer </a:t>
            </a:r>
            <a:r>
              <a:rPr kumimoji="0" lang="en-US" altLang="zh-TW" sz="2000" i="1" dirty="0">
                <a:latin typeface="Times New Roman" pitchFamily="18" charset="0"/>
                <a:cs typeface="Times New Roman" pitchFamily="18" charset="0"/>
              </a:rPr>
              <a:t>n</a:t>
            </a:r>
            <a:r>
              <a:rPr kumimoji="0" lang="en-US" altLang="zh-TW" sz="2000" dirty="0">
                <a:latin typeface="Times New Roman" pitchFamily="18" charset="0"/>
                <a:cs typeface="Times New Roman" pitchFamily="18" charset="0"/>
              </a:rPr>
              <a:t>, </a:t>
            </a:r>
            <a:r>
              <a:rPr kumimoji="0" lang="en-US" altLang="zh-TW" sz="2000" i="1" dirty="0">
                <a:latin typeface="Times New Roman" pitchFamily="18" charset="0"/>
                <a:cs typeface="Times New Roman" pitchFamily="18" charset="0"/>
              </a:rPr>
              <a:t>P</a:t>
            </a:r>
            <a:r>
              <a:rPr kumimoji="0" lang="en-US" altLang="zh-TW" sz="2000" dirty="0">
                <a:latin typeface="Times New Roman" pitchFamily="18" charset="0"/>
                <a:cs typeface="Times New Roman" pitchFamily="18" charset="0"/>
              </a:rPr>
              <a:t>(</a:t>
            </a:r>
            <a:r>
              <a:rPr kumimoji="0" lang="en-US" altLang="zh-TW" sz="2000" i="1" dirty="0">
                <a:latin typeface="Times New Roman" pitchFamily="18" charset="0"/>
                <a:cs typeface="Times New Roman" pitchFamily="18" charset="0"/>
              </a:rPr>
              <a:t>n</a:t>
            </a:r>
            <a:r>
              <a:rPr kumimoji="0" lang="en-US" altLang="zh-TW" sz="2000" dirty="0">
                <a:latin typeface="Times New Roman" pitchFamily="18" charset="0"/>
                <a:cs typeface="Times New Roman" pitchFamily="18" charset="0"/>
              </a:rPr>
              <a:t>) holds, i.e., we can </a:t>
            </a:r>
          </a:p>
          <a:p>
            <a:pPr eaLnBrk="1" hangingPunct="1"/>
            <a:r>
              <a:rPr kumimoji="0" lang="en-US" altLang="zh-TW" sz="2000" dirty="0">
                <a:latin typeface="Times New Roman" pitchFamily="18" charset="0"/>
                <a:cs typeface="Times New Roman" pitchFamily="18" charset="0"/>
              </a:rPr>
              <a:t>reach the </a:t>
            </a:r>
            <a:r>
              <a:rPr kumimoji="0" lang="en-US" altLang="zh-TW" sz="2000" i="1" dirty="0">
                <a:latin typeface="Times New Roman" pitchFamily="18" charset="0"/>
                <a:cs typeface="Times New Roman" pitchFamily="18" charset="0"/>
              </a:rPr>
              <a:t>n</a:t>
            </a:r>
            <a:r>
              <a:rPr kumimoji="0" lang="en-US" altLang="zh-TW" sz="2000" dirty="0">
                <a:latin typeface="Times New Roman" pitchFamily="18" charset="0"/>
                <a:cs typeface="Times New Roman" pitchFamily="18" charset="0"/>
              </a:rPr>
              <a:t>th rung of the ladder.</a:t>
            </a:r>
          </a:p>
        </p:txBody>
      </p:sp>
      <p:sp>
        <p:nvSpPr>
          <p:cNvPr id="16" name="Rectangle 7"/>
          <p:cNvSpPr/>
          <p:nvPr/>
        </p:nvSpPr>
        <p:spPr>
          <a:xfrm>
            <a:off x="6553200" y="990600"/>
            <a:ext cx="1371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zh-TW" dirty="0"/>
              <a:t>Strong Induction</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25</a:t>
            </a:fld>
            <a:endParaRPr lang="en-US"/>
          </a:p>
        </p:txBody>
      </p:sp>
      <p:sp>
        <p:nvSpPr>
          <p:cNvPr id="10" name="Content Placeholder 2"/>
          <p:cNvSpPr>
            <a:spLocks noGrp="1"/>
          </p:cNvSpPr>
          <p:nvPr>
            <p:ph idx="1"/>
          </p:nvPr>
        </p:nvSpPr>
        <p:spPr>
          <a:xfrm>
            <a:off x="228600" y="1219200"/>
            <a:ext cx="8458200" cy="5105400"/>
          </a:xfrm>
        </p:spPr>
        <p:txBody>
          <a:bodyPr>
            <a:normAutofit fontScale="92500" lnSpcReduction="10000"/>
          </a:bodyPr>
          <a:lstStyle/>
          <a:p>
            <a:pPr>
              <a:lnSpc>
                <a:spcPct val="150000"/>
              </a:lnSpc>
            </a:pPr>
            <a:r>
              <a:rPr lang="en-US" altLang="zh-TW" sz="2600" dirty="0"/>
              <a:t>Example: Suppose we can reach the first and second rungs of an infinite ladder, and we know that if we can reach a rung, then we can reach two rungs higher. Prove that we can reach every rung.</a:t>
            </a:r>
          </a:p>
          <a:p>
            <a:pPr lvl="1">
              <a:lnSpc>
                <a:spcPct val="150000"/>
              </a:lnSpc>
            </a:pPr>
            <a:r>
              <a:rPr lang="en-US" altLang="zh-TW" sz="2400" dirty="0">
                <a:solidFill>
                  <a:srgbClr val="00B050"/>
                </a:solidFill>
              </a:rPr>
              <a:t>Mathematical Induction </a:t>
            </a:r>
            <a:r>
              <a:rPr lang="en-US" altLang="zh-TW" sz="2400" dirty="0">
                <a:solidFill>
                  <a:srgbClr val="FF0000"/>
                </a:solidFill>
              </a:rPr>
              <a:t>cannot</a:t>
            </a:r>
            <a:r>
              <a:rPr lang="en-US" altLang="zh-TW" sz="2400" dirty="0"/>
              <a:t> prove it.</a:t>
            </a:r>
          </a:p>
          <a:p>
            <a:pPr lvl="1">
              <a:lnSpc>
                <a:spcPct val="150000"/>
              </a:lnSpc>
            </a:pPr>
            <a:r>
              <a:rPr lang="en-US" altLang="zh-TW" sz="2400" dirty="0"/>
              <a:t>Using Strong Induction</a:t>
            </a:r>
          </a:p>
          <a:p>
            <a:pPr lvl="2">
              <a:lnSpc>
                <a:spcPct val="150000"/>
              </a:lnSpc>
            </a:pPr>
            <a:r>
              <a:rPr lang="en-US" altLang="zh-TW" sz="2200" dirty="0"/>
              <a:t>BASIS STEP: We can reach the first rung and the second rung.</a:t>
            </a:r>
          </a:p>
          <a:p>
            <a:pPr lvl="2">
              <a:lnSpc>
                <a:spcPct val="150000"/>
              </a:lnSpc>
            </a:pPr>
            <a:r>
              <a:rPr lang="en-US" altLang="zh-TW" sz="2200" dirty="0"/>
              <a:t>INDUCTIVE STEP: The inductive hypothesis is that we can reach the first </a:t>
            </a:r>
            <a:r>
              <a:rPr lang="en-US" altLang="zh-TW" sz="2200" i="1" dirty="0"/>
              <a:t>k</a:t>
            </a:r>
            <a:r>
              <a:rPr lang="en-US" altLang="zh-TW" sz="2200" dirty="0"/>
              <a:t> rungs, for any </a:t>
            </a:r>
            <a:r>
              <a:rPr lang="en-US" altLang="zh-TW" sz="2200" i="1" dirty="0"/>
              <a:t>k</a:t>
            </a:r>
            <a:r>
              <a:rPr lang="en-US" altLang="zh-TW" sz="2200" dirty="0"/>
              <a:t> ≥ 2. We can reach the (</a:t>
            </a:r>
            <a:r>
              <a:rPr lang="en-US" altLang="zh-TW" sz="2200" i="1" dirty="0"/>
              <a:t>k</a:t>
            </a:r>
            <a:r>
              <a:rPr lang="en-US" altLang="zh-TW" sz="2200" dirty="0"/>
              <a:t> + 1)</a:t>
            </a:r>
            <a:r>
              <a:rPr lang="en-US" altLang="zh-TW" sz="2200" dirty="0" err="1"/>
              <a:t>st</a:t>
            </a:r>
            <a:r>
              <a:rPr lang="en-US" altLang="zh-TW" sz="2200" dirty="0"/>
              <a:t> rung since we can reach the (</a:t>
            </a:r>
            <a:r>
              <a:rPr lang="en-US" altLang="zh-TW" sz="2200" i="1" dirty="0"/>
              <a:t>k</a:t>
            </a:r>
            <a:r>
              <a:rPr lang="en-US" altLang="zh-TW" sz="2200" dirty="0"/>
              <a:t> − 1)</a:t>
            </a:r>
            <a:r>
              <a:rPr lang="en-US" altLang="zh-TW" sz="2200" dirty="0" err="1"/>
              <a:t>st</a:t>
            </a:r>
            <a:r>
              <a:rPr lang="en-US" altLang="zh-TW" sz="2200" dirty="0"/>
              <a:t> rung by the inductive hypothesis.</a:t>
            </a:r>
          </a:p>
          <a:p>
            <a:pPr lvl="2">
              <a:lnSpc>
                <a:spcPct val="150000"/>
              </a:lnSpc>
            </a:pPr>
            <a:r>
              <a:rPr lang="en-US" altLang="zh-TW" sz="2200" dirty="0"/>
              <a:t>Hence, we can reach all rungs of the ladder.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zh-TW" dirty="0"/>
              <a:t>Strong Induction</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26</a:t>
            </a:fld>
            <a:endParaRPr lang="en-US"/>
          </a:p>
        </p:txBody>
      </p:sp>
      <p:sp>
        <p:nvSpPr>
          <p:cNvPr id="10" name="Content Placeholder 2"/>
          <p:cNvSpPr>
            <a:spLocks noGrp="1"/>
          </p:cNvSpPr>
          <p:nvPr>
            <p:ph idx="1"/>
          </p:nvPr>
        </p:nvSpPr>
        <p:spPr>
          <a:xfrm>
            <a:off x="228600" y="1219200"/>
            <a:ext cx="8686800" cy="5257800"/>
          </a:xfrm>
        </p:spPr>
        <p:txBody>
          <a:bodyPr/>
          <a:lstStyle/>
          <a:p>
            <a:pPr>
              <a:lnSpc>
                <a:spcPct val="90000"/>
              </a:lnSpc>
              <a:spcBef>
                <a:spcPct val="0"/>
              </a:spcBef>
            </a:pPr>
            <a:r>
              <a:rPr lang="en-US" altLang="zh-TW" dirty="0"/>
              <a:t>Example: Show that if </a:t>
            </a:r>
            <a:r>
              <a:rPr lang="en-US" altLang="zh-TW" i="1" dirty="0"/>
              <a:t>n</a:t>
            </a:r>
            <a:r>
              <a:rPr lang="en-US" altLang="zh-TW" dirty="0"/>
              <a:t> is an integer greater than 1, then </a:t>
            </a:r>
            <a:r>
              <a:rPr lang="en-US" altLang="zh-TW" i="1" dirty="0"/>
              <a:t>n</a:t>
            </a:r>
            <a:r>
              <a:rPr lang="en-US" altLang="zh-TW" dirty="0"/>
              <a:t> can be written as the product of primes.</a:t>
            </a:r>
          </a:p>
          <a:p>
            <a:pPr lvl="1">
              <a:lnSpc>
                <a:spcPct val="90000"/>
              </a:lnSpc>
              <a:spcBef>
                <a:spcPct val="0"/>
              </a:spcBef>
            </a:pPr>
            <a:r>
              <a:rPr lang="en-US" altLang="zh-TW" dirty="0"/>
              <a:t>Let </a:t>
            </a:r>
            <a:r>
              <a:rPr lang="en-US" altLang="zh-TW" i="1" dirty="0"/>
              <a:t>P</a:t>
            </a:r>
            <a:r>
              <a:rPr lang="en-US" altLang="zh-TW" dirty="0"/>
              <a:t>(</a:t>
            </a:r>
            <a:r>
              <a:rPr lang="en-US" altLang="zh-TW" i="1" dirty="0"/>
              <a:t>n</a:t>
            </a:r>
            <a:r>
              <a:rPr lang="en-US" altLang="zh-TW" dirty="0"/>
              <a:t>) be the proposition that </a:t>
            </a:r>
            <a:r>
              <a:rPr lang="en-US" altLang="zh-TW" i="1" dirty="0"/>
              <a:t>n</a:t>
            </a:r>
            <a:r>
              <a:rPr lang="en-US" altLang="zh-TW" dirty="0"/>
              <a:t> can be written as a product of primes.</a:t>
            </a:r>
          </a:p>
          <a:p>
            <a:pPr lvl="2">
              <a:lnSpc>
                <a:spcPct val="150000"/>
              </a:lnSpc>
              <a:spcBef>
                <a:spcPct val="0"/>
              </a:spcBef>
            </a:pPr>
            <a:r>
              <a:rPr lang="en-US" altLang="zh-TW" dirty="0"/>
              <a:t>BASIS STEP: </a:t>
            </a:r>
            <a:r>
              <a:rPr lang="en-US" altLang="zh-TW" i="1" dirty="0"/>
              <a:t>P</a:t>
            </a:r>
            <a:r>
              <a:rPr lang="en-US" altLang="zh-TW" dirty="0"/>
              <a:t>(2) is true since 2 itself is prime.</a:t>
            </a:r>
          </a:p>
          <a:p>
            <a:pPr lvl="2">
              <a:lnSpc>
                <a:spcPct val="150000"/>
              </a:lnSpc>
              <a:spcBef>
                <a:spcPct val="0"/>
              </a:spcBef>
            </a:pPr>
            <a:r>
              <a:rPr lang="en-US" altLang="zh-TW" dirty="0"/>
              <a:t>INDUCTIVE STEP: The inductive hypothesis is </a:t>
            </a:r>
            <a:r>
              <a:rPr lang="en-US" altLang="zh-TW" i="1" dirty="0"/>
              <a:t>P</a:t>
            </a:r>
            <a:r>
              <a:rPr lang="en-US" altLang="zh-TW" dirty="0"/>
              <a:t>(</a:t>
            </a:r>
            <a:r>
              <a:rPr lang="en-US" altLang="zh-TW" i="1" dirty="0"/>
              <a:t>j</a:t>
            </a:r>
            <a:r>
              <a:rPr lang="en-US" altLang="zh-TW" dirty="0"/>
              <a:t>) is true for all integers </a:t>
            </a:r>
            <a:r>
              <a:rPr lang="en-US" altLang="zh-TW" i="1" dirty="0"/>
              <a:t>j</a:t>
            </a:r>
            <a:r>
              <a:rPr lang="en-US" altLang="zh-TW" dirty="0"/>
              <a:t> with 2 ≤ </a:t>
            </a:r>
            <a:r>
              <a:rPr lang="en-US" altLang="zh-TW" i="1" dirty="0"/>
              <a:t>j</a:t>
            </a:r>
            <a:r>
              <a:rPr lang="en-US" altLang="zh-TW" dirty="0"/>
              <a:t> ≤ </a:t>
            </a:r>
            <a:r>
              <a:rPr lang="en-US" altLang="zh-TW" i="1" dirty="0"/>
              <a:t>k</a:t>
            </a:r>
            <a:r>
              <a:rPr lang="en-US" altLang="zh-TW" dirty="0"/>
              <a:t>. To show that </a:t>
            </a:r>
            <a:r>
              <a:rPr lang="en-US" altLang="zh-TW" i="1" dirty="0"/>
              <a:t>P</a:t>
            </a:r>
            <a:r>
              <a:rPr lang="en-US" altLang="zh-TW" dirty="0"/>
              <a:t>(</a:t>
            </a:r>
            <a:r>
              <a:rPr lang="en-US" altLang="zh-TW" i="1" dirty="0"/>
              <a:t>k</a:t>
            </a:r>
            <a:r>
              <a:rPr lang="en-US" altLang="zh-TW" dirty="0"/>
              <a:t> + 1) must be true, two cases need to be considered:</a:t>
            </a:r>
          </a:p>
          <a:p>
            <a:pPr lvl="3">
              <a:lnSpc>
                <a:spcPct val="90000"/>
              </a:lnSpc>
              <a:spcBef>
                <a:spcPct val="0"/>
              </a:spcBef>
            </a:pPr>
            <a:r>
              <a:rPr lang="en-US" altLang="zh-TW" dirty="0"/>
              <a:t>If </a:t>
            </a:r>
            <a:r>
              <a:rPr lang="en-US" altLang="zh-TW" i="1" dirty="0"/>
              <a:t>k</a:t>
            </a:r>
            <a:r>
              <a:rPr lang="en-US" altLang="zh-TW" dirty="0"/>
              <a:t> + 1 is prime, then </a:t>
            </a:r>
            <a:r>
              <a:rPr lang="en-US" altLang="zh-TW" i="1" dirty="0"/>
              <a:t>P</a:t>
            </a:r>
            <a:r>
              <a:rPr lang="en-US" altLang="zh-TW" dirty="0"/>
              <a:t>(</a:t>
            </a:r>
            <a:r>
              <a:rPr lang="en-US" altLang="zh-TW" i="1" dirty="0"/>
              <a:t>k</a:t>
            </a:r>
            <a:r>
              <a:rPr lang="en-US" altLang="zh-TW" dirty="0"/>
              <a:t> + 1) is true.</a:t>
            </a:r>
          </a:p>
          <a:p>
            <a:pPr lvl="3">
              <a:lnSpc>
                <a:spcPct val="90000"/>
              </a:lnSpc>
              <a:spcBef>
                <a:spcPct val="0"/>
              </a:spcBef>
            </a:pPr>
            <a:r>
              <a:rPr lang="en-US" altLang="zh-TW" dirty="0"/>
              <a:t>Otherwise, </a:t>
            </a:r>
            <a:r>
              <a:rPr lang="en-US" altLang="zh-TW" i="1" dirty="0"/>
              <a:t>k</a:t>
            </a:r>
            <a:r>
              <a:rPr lang="en-US" altLang="zh-TW" dirty="0"/>
              <a:t> + 1 is composite and can be written as the product of two positive integers </a:t>
            </a:r>
            <a:r>
              <a:rPr lang="en-US" altLang="zh-TW" i="1" dirty="0"/>
              <a:t>a</a:t>
            </a:r>
            <a:r>
              <a:rPr lang="en-US" altLang="zh-TW" dirty="0"/>
              <a:t> and </a:t>
            </a:r>
            <a:r>
              <a:rPr lang="en-US" altLang="zh-TW" i="1" dirty="0"/>
              <a:t>b </a:t>
            </a:r>
            <a:r>
              <a:rPr lang="en-US" altLang="zh-TW" dirty="0"/>
              <a:t>with 2 ≤ </a:t>
            </a:r>
            <a:r>
              <a:rPr lang="en-US" altLang="zh-TW" i="1" dirty="0"/>
              <a:t>a</a:t>
            </a:r>
            <a:r>
              <a:rPr lang="en-US" altLang="zh-TW" dirty="0"/>
              <a:t> ≤ </a:t>
            </a:r>
            <a:r>
              <a:rPr lang="en-US" altLang="zh-TW" i="1" dirty="0"/>
              <a:t>b</a:t>
            </a:r>
            <a:r>
              <a:rPr lang="en-US" altLang="zh-TW" dirty="0"/>
              <a:t> &lt;</a:t>
            </a:r>
            <a:r>
              <a:rPr lang="en-US" altLang="zh-TW" i="1" dirty="0"/>
              <a:t> k</a:t>
            </a:r>
            <a:r>
              <a:rPr lang="en-US" altLang="zh-TW" dirty="0"/>
              <a:t> + 1. By the inductive hypothesis </a:t>
            </a:r>
            <a:r>
              <a:rPr lang="en-US" altLang="zh-TW" i="1" dirty="0"/>
              <a:t>a</a:t>
            </a:r>
            <a:r>
              <a:rPr lang="en-US" altLang="zh-TW" dirty="0"/>
              <a:t> and </a:t>
            </a:r>
            <a:r>
              <a:rPr lang="en-US" altLang="zh-TW" i="1" dirty="0"/>
              <a:t>b</a:t>
            </a:r>
            <a:r>
              <a:rPr lang="en-US" altLang="zh-TW" dirty="0"/>
              <a:t> can be written as the product of primes and therefore </a:t>
            </a:r>
            <a:r>
              <a:rPr lang="en-US" altLang="zh-TW" i="1" dirty="0"/>
              <a:t>k</a:t>
            </a:r>
            <a:r>
              <a:rPr lang="en-US" altLang="zh-TW" dirty="0"/>
              <a:t> + 1 can also be written as the product of those primes.</a:t>
            </a:r>
          </a:p>
          <a:p>
            <a:pPr lvl="1">
              <a:spcBef>
                <a:spcPct val="0"/>
              </a:spcBef>
            </a:pPr>
            <a:r>
              <a:rPr lang="en-US" altLang="zh-TW" dirty="0"/>
              <a:t>Hence, every integer greater than 1 can be written as the product of primes.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zh-TW" dirty="0"/>
              <a:t>Which Form of Induction Should Be Used?</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27</a:t>
            </a:fld>
            <a:endParaRPr lang="en-US"/>
          </a:p>
        </p:txBody>
      </p:sp>
      <p:sp>
        <p:nvSpPr>
          <p:cNvPr id="10" name="Content Placeholder 2"/>
          <p:cNvSpPr>
            <a:spLocks noGrp="1"/>
          </p:cNvSpPr>
          <p:nvPr>
            <p:ph idx="1"/>
          </p:nvPr>
        </p:nvSpPr>
        <p:spPr>
          <a:xfrm>
            <a:off x="228600" y="1219200"/>
            <a:ext cx="8686800" cy="5257800"/>
          </a:xfrm>
        </p:spPr>
        <p:txBody>
          <a:bodyPr/>
          <a:lstStyle/>
          <a:p>
            <a:pPr>
              <a:lnSpc>
                <a:spcPct val="150000"/>
              </a:lnSpc>
              <a:spcBef>
                <a:spcPct val="0"/>
              </a:spcBef>
            </a:pPr>
            <a:r>
              <a:rPr lang="en-US" altLang="zh-TW" dirty="0"/>
              <a:t>We can always use strong induction instead of mathematical induction. </a:t>
            </a:r>
          </a:p>
          <a:p>
            <a:pPr lvl="1">
              <a:lnSpc>
                <a:spcPct val="150000"/>
              </a:lnSpc>
              <a:spcBef>
                <a:spcPct val="0"/>
              </a:spcBef>
            </a:pPr>
            <a:r>
              <a:rPr lang="en-US" altLang="zh-TW" dirty="0"/>
              <a:t>But there is no reason to use it if it is simpler to use mathematical induction. </a:t>
            </a:r>
          </a:p>
          <a:p>
            <a:pPr>
              <a:lnSpc>
                <a:spcPct val="150000"/>
              </a:lnSpc>
              <a:spcBef>
                <a:spcPct val="0"/>
              </a:spcBef>
            </a:pPr>
            <a:r>
              <a:rPr lang="en-US" altLang="zh-TW" dirty="0"/>
              <a:t>In fact, the principles of mathematical induction, strong induction, and the well-ordering property are all equivalent. </a:t>
            </a:r>
          </a:p>
          <a:p>
            <a:pPr>
              <a:lnSpc>
                <a:spcPct val="150000"/>
              </a:lnSpc>
              <a:spcBef>
                <a:spcPct val="0"/>
              </a:spcBef>
            </a:pPr>
            <a:r>
              <a:rPr lang="en-US" altLang="zh-TW" dirty="0"/>
              <a:t>Sometimes it is clear how to proceed using one of the three methods, but not the other two.</a:t>
            </a:r>
          </a:p>
        </p:txBody>
      </p:sp>
    </p:spTree>
    <p:extLst>
      <p:ext uri="{BB962C8B-B14F-4D97-AF65-F5344CB8AC3E}">
        <p14:creationId xmlns:p14="http://schemas.microsoft.com/office/powerpoint/2010/main" val="2800856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zh-TW" dirty="0"/>
              <a:t>Postage Problem</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28</a:t>
            </a:fld>
            <a:endParaRPr lang="en-US"/>
          </a:p>
        </p:txBody>
      </p:sp>
      <p:sp>
        <p:nvSpPr>
          <p:cNvPr id="10" name="Content Placeholder 2"/>
          <p:cNvSpPr>
            <a:spLocks noGrp="1"/>
          </p:cNvSpPr>
          <p:nvPr>
            <p:ph idx="1"/>
          </p:nvPr>
        </p:nvSpPr>
        <p:spPr>
          <a:xfrm>
            <a:off x="228600" y="1143000"/>
            <a:ext cx="8686800" cy="5334000"/>
          </a:xfrm>
        </p:spPr>
        <p:txBody>
          <a:bodyPr/>
          <a:lstStyle/>
          <a:p>
            <a:pPr>
              <a:spcBef>
                <a:spcPct val="0"/>
              </a:spcBef>
            </a:pPr>
            <a:r>
              <a:rPr lang="en-US" altLang="zh-TW" sz="2200" dirty="0"/>
              <a:t>Prove that every amount of postage of 12 cents or more can be formed using just 4-cent and 5-cent stamps by using </a:t>
            </a:r>
            <a:r>
              <a:rPr lang="en-US" altLang="zh-TW" sz="2200" dirty="0">
                <a:solidFill>
                  <a:srgbClr val="00B050"/>
                </a:solidFill>
              </a:rPr>
              <a:t>Mathematical Induction</a:t>
            </a:r>
            <a:r>
              <a:rPr lang="en-US" altLang="zh-TW" sz="2200" dirty="0"/>
              <a:t>.</a:t>
            </a:r>
          </a:p>
          <a:p>
            <a:pPr>
              <a:spcBef>
                <a:spcPct val="0"/>
              </a:spcBef>
            </a:pPr>
            <a:endParaRPr lang="en-US" altLang="zh-TW" sz="2000" dirty="0"/>
          </a:p>
          <a:p>
            <a:pPr lvl="1">
              <a:spcBef>
                <a:spcPct val="0"/>
              </a:spcBef>
            </a:pPr>
            <a:r>
              <a:rPr lang="en-US" altLang="zh-TW" sz="2000" dirty="0"/>
              <a:t>Let </a:t>
            </a:r>
            <a:r>
              <a:rPr lang="en-US" altLang="zh-TW" sz="2000" i="1" dirty="0"/>
              <a:t>P</a:t>
            </a:r>
            <a:r>
              <a:rPr lang="en-US" altLang="zh-TW" sz="2000" dirty="0"/>
              <a:t>(</a:t>
            </a:r>
            <a:r>
              <a:rPr lang="en-US" altLang="zh-TW" sz="2000" i="1" dirty="0"/>
              <a:t>n</a:t>
            </a:r>
            <a:r>
              <a:rPr lang="en-US" altLang="zh-TW" sz="2000" dirty="0"/>
              <a:t>) be the proposition that postage of </a:t>
            </a:r>
            <a:r>
              <a:rPr lang="en-US" altLang="zh-TW" sz="2000" i="1" dirty="0"/>
              <a:t>n</a:t>
            </a:r>
            <a:r>
              <a:rPr lang="en-US" altLang="zh-TW" sz="2000" dirty="0"/>
              <a:t> cents can be formed using </a:t>
            </a:r>
            <a:br>
              <a:rPr lang="en-US" altLang="zh-TW" sz="2000" dirty="0"/>
            </a:br>
            <a:r>
              <a:rPr lang="en-US" altLang="zh-TW" sz="2000" dirty="0"/>
              <a:t>4-cent and 5-cent stamps.</a:t>
            </a:r>
          </a:p>
          <a:p>
            <a:pPr lvl="2">
              <a:spcBef>
                <a:spcPct val="0"/>
              </a:spcBef>
            </a:pPr>
            <a:r>
              <a:rPr lang="en-US" altLang="zh-TW" dirty="0"/>
              <a:t>BASIS STEP: Postage of 12 cents can be formed using three 4-cent stamps. </a:t>
            </a:r>
          </a:p>
          <a:p>
            <a:pPr lvl="2">
              <a:spcBef>
                <a:spcPct val="0"/>
              </a:spcBef>
            </a:pPr>
            <a:r>
              <a:rPr lang="en-US" altLang="zh-TW" dirty="0"/>
              <a:t>INDUCTIVE STEP: The inductive hypothesis </a:t>
            </a:r>
            <a:r>
              <a:rPr lang="en-US" altLang="zh-TW" i="1" dirty="0"/>
              <a:t>P</a:t>
            </a:r>
            <a:r>
              <a:rPr lang="en-US" altLang="zh-TW" dirty="0"/>
              <a:t>(</a:t>
            </a:r>
            <a:r>
              <a:rPr lang="en-US" altLang="zh-TW" i="1" dirty="0"/>
              <a:t>k</a:t>
            </a:r>
            <a:r>
              <a:rPr lang="en-US" altLang="zh-TW" dirty="0"/>
              <a:t>) for any positive integer </a:t>
            </a:r>
            <a:r>
              <a:rPr lang="en-US" altLang="zh-TW" i="1" dirty="0"/>
              <a:t>k</a:t>
            </a:r>
            <a:r>
              <a:rPr lang="en-US" altLang="zh-TW" dirty="0"/>
              <a:t> is that postage of </a:t>
            </a:r>
            <a:r>
              <a:rPr lang="en-US" altLang="zh-TW" i="1" dirty="0"/>
              <a:t>k</a:t>
            </a:r>
            <a:r>
              <a:rPr lang="en-US" altLang="zh-TW" dirty="0"/>
              <a:t> cents can be formed using 4-cent and 5-cent stamps. To show P(</a:t>
            </a:r>
            <a:r>
              <a:rPr lang="en-US" altLang="zh-TW" i="1" dirty="0"/>
              <a:t>k</a:t>
            </a:r>
            <a:r>
              <a:rPr lang="en-US" altLang="zh-TW" dirty="0"/>
              <a:t> + 1) where </a:t>
            </a:r>
            <a:r>
              <a:rPr lang="en-US" altLang="zh-TW" i="1" dirty="0"/>
              <a:t>k</a:t>
            </a:r>
            <a:r>
              <a:rPr lang="en-US" altLang="zh-TW" dirty="0"/>
              <a:t> ≥ 12, we consider two cases:</a:t>
            </a:r>
          </a:p>
          <a:p>
            <a:pPr lvl="3">
              <a:spcBef>
                <a:spcPct val="0"/>
              </a:spcBef>
            </a:pPr>
            <a:r>
              <a:rPr lang="en-US" altLang="zh-TW" dirty="0"/>
              <a:t>If at least one 4-cent stamp has been used, then a 4-cent stamp can be replaced with a 5-cent stamp to yield a total of k + 1 cents.</a:t>
            </a:r>
          </a:p>
          <a:p>
            <a:pPr lvl="3">
              <a:spcBef>
                <a:spcPct val="0"/>
              </a:spcBef>
            </a:pPr>
            <a:r>
              <a:rPr lang="en-US" altLang="zh-TW" dirty="0"/>
              <a:t>Otherwise, at least three 5-cent stamps were used. Three 5-cent stamps can be replaced by four 4-cent stamps to yield a total of k + 1 cents.</a:t>
            </a:r>
          </a:p>
          <a:p>
            <a:pPr lvl="1">
              <a:lnSpc>
                <a:spcPct val="150000"/>
              </a:lnSpc>
              <a:spcBef>
                <a:spcPct val="0"/>
              </a:spcBef>
            </a:pPr>
            <a:r>
              <a:rPr lang="en-US" altLang="zh-TW" sz="2000" dirty="0"/>
              <a:t>Hence, </a:t>
            </a:r>
            <a:r>
              <a:rPr lang="en-US" altLang="zh-TW" sz="2000" i="1" dirty="0"/>
              <a:t>P</a:t>
            </a:r>
            <a:r>
              <a:rPr lang="en-US" altLang="zh-TW" sz="2000" dirty="0"/>
              <a:t>(</a:t>
            </a:r>
            <a:r>
              <a:rPr lang="en-US" altLang="zh-TW" sz="2000" i="1" dirty="0"/>
              <a:t>n</a:t>
            </a:r>
            <a:r>
              <a:rPr lang="en-US" altLang="zh-TW" sz="2000" dirty="0"/>
              <a:t>) holds for all </a:t>
            </a:r>
            <a:r>
              <a:rPr lang="en-US" altLang="zh-TW" sz="2000" i="1" dirty="0"/>
              <a:t>n</a:t>
            </a:r>
            <a:r>
              <a:rPr lang="en-US" altLang="zh-TW" sz="2000" dirty="0"/>
              <a:t> ≥ 12.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Content Placeholder 2"/>
          <p:cNvSpPr>
            <a:spLocks noGrp="1"/>
          </p:cNvSpPr>
          <p:nvPr>
            <p:ph idx="1"/>
          </p:nvPr>
        </p:nvSpPr>
        <p:spPr>
          <a:xfrm>
            <a:off x="381000" y="1066800"/>
            <a:ext cx="8458200" cy="5486400"/>
          </a:xfrm>
        </p:spPr>
        <p:txBody>
          <a:bodyPr/>
          <a:lstStyle/>
          <a:p>
            <a:pPr>
              <a:spcBef>
                <a:spcPct val="0"/>
              </a:spcBef>
            </a:pPr>
            <a:r>
              <a:rPr lang="en-US" altLang="zh-TW" sz="2200" dirty="0"/>
              <a:t>Prove that every amount of postage of 12 cents or more can be formed using just 4-cent and 5-cent stamps by using </a:t>
            </a:r>
            <a:r>
              <a:rPr lang="en-US" altLang="zh-TW" sz="2200" dirty="0">
                <a:solidFill>
                  <a:srgbClr val="7030A0"/>
                </a:solidFill>
              </a:rPr>
              <a:t>Strong Induction</a:t>
            </a:r>
            <a:r>
              <a:rPr lang="en-US" altLang="zh-TW" sz="2200" dirty="0"/>
              <a:t>.</a:t>
            </a:r>
          </a:p>
          <a:p>
            <a:pPr>
              <a:spcBef>
                <a:spcPct val="0"/>
              </a:spcBef>
            </a:pPr>
            <a:endParaRPr lang="en-US" altLang="zh-TW" sz="2200" dirty="0"/>
          </a:p>
          <a:p>
            <a:pPr lvl="1">
              <a:spcBef>
                <a:spcPct val="0"/>
              </a:spcBef>
            </a:pPr>
            <a:r>
              <a:rPr lang="en-US" altLang="zh-TW" sz="2000" dirty="0"/>
              <a:t>Let </a:t>
            </a:r>
            <a:r>
              <a:rPr lang="en-US" altLang="zh-TW" sz="2000" i="1" dirty="0"/>
              <a:t>P</a:t>
            </a:r>
            <a:r>
              <a:rPr lang="en-US" altLang="zh-TW" sz="2000" dirty="0"/>
              <a:t>(</a:t>
            </a:r>
            <a:r>
              <a:rPr lang="en-US" altLang="zh-TW" sz="2000" i="1" dirty="0"/>
              <a:t>n</a:t>
            </a:r>
            <a:r>
              <a:rPr lang="en-US" altLang="zh-TW" sz="2000" dirty="0"/>
              <a:t>) be the proposition that postage of </a:t>
            </a:r>
            <a:r>
              <a:rPr lang="en-US" altLang="zh-TW" sz="2000" i="1" dirty="0"/>
              <a:t>n</a:t>
            </a:r>
            <a:r>
              <a:rPr lang="en-US" altLang="zh-TW" sz="2000" dirty="0"/>
              <a:t> cents can be formed using 4-cent and 5-cent stamps.</a:t>
            </a:r>
          </a:p>
          <a:p>
            <a:pPr lvl="2">
              <a:spcBef>
                <a:spcPct val="0"/>
              </a:spcBef>
            </a:pPr>
            <a:r>
              <a:rPr lang="en-US" altLang="zh-TW" dirty="0"/>
              <a:t>BASIS STEP: </a:t>
            </a:r>
            <a:r>
              <a:rPr lang="en-US" altLang="zh-TW" i="1" dirty="0"/>
              <a:t>P</a:t>
            </a:r>
            <a:r>
              <a:rPr lang="en-US" altLang="zh-TW" dirty="0"/>
              <a:t>(12), </a:t>
            </a:r>
            <a:r>
              <a:rPr lang="en-US" altLang="zh-TW" i="1" dirty="0"/>
              <a:t>P</a:t>
            </a:r>
            <a:r>
              <a:rPr lang="en-US" altLang="zh-TW" dirty="0"/>
              <a:t>(13),</a:t>
            </a:r>
            <a:r>
              <a:rPr lang="en-US" altLang="zh-TW" i="1" dirty="0"/>
              <a:t> P</a:t>
            </a:r>
            <a:r>
              <a:rPr lang="en-US" altLang="zh-TW" dirty="0"/>
              <a:t>(14), and </a:t>
            </a:r>
            <a:r>
              <a:rPr lang="en-US" altLang="zh-TW" i="1" dirty="0"/>
              <a:t>P</a:t>
            </a:r>
            <a:r>
              <a:rPr lang="en-US" altLang="zh-TW" dirty="0"/>
              <a:t>(15) hold.</a:t>
            </a:r>
          </a:p>
          <a:p>
            <a:pPr lvl="3">
              <a:spcBef>
                <a:spcPct val="0"/>
              </a:spcBef>
            </a:pPr>
            <a:r>
              <a:rPr lang="en-US" altLang="zh-TW" i="1" dirty="0"/>
              <a:t>P</a:t>
            </a:r>
            <a:r>
              <a:rPr lang="en-US" altLang="zh-TW" dirty="0"/>
              <a:t>(12) uses three 4-cent stamps.</a:t>
            </a:r>
          </a:p>
          <a:p>
            <a:pPr lvl="3">
              <a:spcBef>
                <a:spcPct val="0"/>
              </a:spcBef>
            </a:pPr>
            <a:r>
              <a:rPr lang="en-US" altLang="zh-TW" i="1" dirty="0"/>
              <a:t>P</a:t>
            </a:r>
            <a:r>
              <a:rPr lang="en-US" altLang="zh-TW" dirty="0"/>
              <a:t>(13) uses two 4-cent stamps and one 5-cent stamp.</a:t>
            </a:r>
          </a:p>
          <a:p>
            <a:pPr lvl="3">
              <a:spcBef>
                <a:spcPct val="0"/>
              </a:spcBef>
            </a:pPr>
            <a:r>
              <a:rPr lang="en-US" altLang="zh-TW" i="1" dirty="0"/>
              <a:t>P</a:t>
            </a:r>
            <a:r>
              <a:rPr lang="en-US" altLang="zh-TW" dirty="0"/>
              <a:t>(14) uses one 4-cent stamp and two 5-cent stamps.</a:t>
            </a:r>
          </a:p>
          <a:p>
            <a:pPr lvl="3">
              <a:spcBef>
                <a:spcPct val="0"/>
              </a:spcBef>
            </a:pPr>
            <a:r>
              <a:rPr lang="en-US" altLang="zh-TW" i="1" dirty="0"/>
              <a:t>P</a:t>
            </a:r>
            <a:r>
              <a:rPr lang="en-US" altLang="zh-TW" dirty="0"/>
              <a:t>(15) uses three 5-cent stamps.</a:t>
            </a:r>
          </a:p>
          <a:p>
            <a:pPr lvl="2">
              <a:spcBef>
                <a:spcPct val="0"/>
              </a:spcBef>
            </a:pPr>
            <a:r>
              <a:rPr lang="en-US" altLang="zh-TW" dirty="0"/>
              <a:t>INDUCTIVE STEP: Assume the inductive hypothesis that </a:t>
            </a:r>
            <a:r>
              <a:rPr lang="en-US" altLang="zh-TW" i="1" dirty="0"/>
              <a:t>P</a:t>
            </a:r>
            <a:r>
              <a:rPr lang="en-US" altLang="zh-TW" dirty="0"/>
              <a:t>(</a:t>
            </a:r>
            <a:r>
              <a:rPr lang="en-US" altLang="zh-TW" i="1" dirty="0"/>
              <a:t>j</a:t>
            </a:r>
            <a:r>
              <a:rPr lang="en-US" altLang="zh-TW" dirty="0"/>
              <a:t>) holds for 12 ≤ </a:t>
            </a:r>
            <a:r>
              <a:rPr lang="en-US" altLang="zh-TW" i="1" dirty="0"/>
              <a:t>j</a:t>
            </a:r>
            <a:r>
              <a:rPr lang="en-US" altLang="zh-TW" dirty="0"/>
              <a:t> ≤ </a:t>
            </a:r>
            <a:r>
              <a:rPr lang="en-US" altLang="zh-TW" i="1" dirty="0"/>
              <a:t>k</a:t>
            </a:r>
            <a:r>
              <a:rPr lang="en-US" altLang="zh-TW" dirty="0"/>
              <a:t>, where </a:t>
            </a:r>
            <a:r>
              <a:rPr lang="en-US" altLang="zh-TW" i="1" dirty="0"/>
              <a:t>k</a:t>
            </a:r>
            <a:r>
              <a:rPr lang="en-US" altLang="zh-TW" dirty="0"/>
              <a:t> ≥ 15. It can be shown that </a:t>
            </a:r>
            <a:r>
              <a:rPr lang="en-US" altLang="zh-TW" i="1" dirty="0"/>
              <a:t>P</a:t>
            </a:r>
            <a:r>
              <a:rPr lang="en-US" altLang="zh-TW" dirty="0"/>
              <a:t>(</a:t>
            </a:r>
            <a:r>
              <a:rPr lang="en-US" altLang="zh-TW" i="1" dirty="0"/>
              <a:t>k</a:t>
            </a:r>
            <a:r>
              <a:rPr lang="en-US" altLang="zh-TW" dirty="0"/>
              <a:t> + 1) holds. </a:t>
            </a:r>
          </a:p>
          <a:p>
            <a:pPr lvl="3">
              <a:spcBef>
                <a:spcPct val="0"/>
              </a:spcBef>
            </a:pPr>
            <a:r>
              <a:rPr lang="en-US" altLang="zh-TW" dirty="0"/>
              <a:t>Using the inductive hypothesis, </a:t>
            </a:r>
            <a:r>
              <a:rPr lang="en-US" altLang="zh-TW" i="1" dirty="0"/>
              <a:t>P</a:t>
            </a:r>
            <a:r>
              <a:rPr lang="en-US" altLang="zh-TW" dirty="0"/>
              <a:t>(</a:t>
            </a:r>
            <a:r>
              <a:rPr lang="en-US" altLang="zh-TW" i="1" dirty="0"/>
              <a:t>k</a:t>
            </a:r>
            <a:r>
              <a:rPr lang="en-US" altLang="zh-TW" dirty="0"/>
              <a:t> − 3) holds since </a:t>
            </a:r>
            <a:r>
              <a:rPr lang="en-US" altLang="zh-TW" i="1" dirty="0"/>
              <a:t>k</a:t>
            </a:r>
            <a:r>
              <a:rPr lang="en-US" altLang="zh-TW" dirty="0"/>
              <a:t> − 3 ≥ 12. </a:t>
            </a:r>
            <a:br>
              <a:rPr lang="en-US" altLang="zh-TW" dirty="0"/>
            </a:br>
            <a:r>
              <a:rPr lang="en-US" altLang="zh-TW" dirty="0"/>
              <a:t>To form postage of </a:t>
            </a:r>
            <a:r>
              <a:rPr lang="en-US" altLang="zh-TW" i="1" dirty="0"/>
              <a:t>k</a:t>
            </a:r>
            <a:r>
              <a:rPr lang="en-US" altLang="zh-TW" dirty="0"/>
              <a:t> + 1 cents, add a 4-cent stamp to the postage for </a:t>
            </a:r>
            <a:r>
              <a:rPr lang="en-US" altLang="zh-TW" i="1" dirty="0"/>
              <a:t>k</a:t>
            </a:r>
            <a:r>
              <a:rPr lang="en-US" altLang="zh-TW" dirty="0"/>
              <a:t> − 3 cents. </a:t>
            </a:r>
          </a:p>
          <a:p>
            <a:pPr lvl="1">
              <a:spcBef>
                <a:spcPct val="0"/>
              </a:spcBef>
            </a:pPr>
            <a:r>
              <a:rPr lang="en-US" altLang="zh-TW" sz="2000" dirty="0"/>
              <a:t>Hence, </a:t>
            </a:r>
            <a:r>
              <a:rPr lang="en-US" altLang="zh-TW" sz="2000" i="1" dirty="0"/>
              <a:t>P</a:t>
            </a:r>
            <a:r>
              <a:rPr lang="en-US" altLang="zh-TW" sz="2000" dirty="0"/>
              <a:t>(</a:t>
            </a:r>
            <a:r>
              <a:rPr lang="en-US" altLang="zh-TW" sz="2000" i="1" dirty="0"/>
              <a:t>n</a:t>
            </a:r>
            <a:r>
              <a:rPr lang="en-US" altLang="zh-TW" sz="2000" dirty="0"/>
              <a:t>) holds for all </a:t>
            </a:r>
            <a:r>
              <a:rPr lang="en-US" altLang="zh-TW" sz="2000" i="1" dirty="0"/>
              <a:t>n</a:t>
            </a:r>
            <a:r>
              <a:rPr lang="en-US" altLang="zh-TW" sz="2000" dirty="0"/>
              <a:t> ≥ 12.</a:t>
            </a:r>
          </a:p>
        </p:txBody>
      </p:sp>
      <p:sp>
        <p:nvSpPr>
          <p:cNvPr id="2" name="投影片編號版面配置區 1"/>
          <p:cNvSpPr>
            <a:spLocks noGrp="1"/>
          </p:cNvSpPr>
          <p:nvPr>
            <p:ph type="sldNum" sz="quarter" idx="12"/>
          </p:nvPr>
        </p:nvSpPr>
        <p:spPr/>
        <p:txBody>
          <a:bodyPr/>
          <a:lstStyle/>
          <a:p>
            <a:pPr>
              <a:defRPr/>
            </a:pPr>
            <a:fld id="{DF3787D2-9022-4A44-8827-117AD5DEEFBA}" type="slidenum">
              <a:rPr lang="en-US" smtClean="0"/>
              <a:pPr>
                <a:defRPr/>
              </a:pPr>
              <a:t>29</a:t>
            </a:fld>
            <a:endParaRPr lang="en-US"/>
          </a:p>
        </p:txBody>
      </p:sp>
      <p:sp>
        <p:nvSpPr>
          <p:cNvPr id="7" name="Title 1"/>
          <p:cNvSpPr>
            <a:spLocks noGrp="1"/>
          </p:cNvSpPr>
          <p:nvPr>
            <p:ph type="title"/>
          </p:nvPr>
        </p:nvSpPr>
        <p:spPr>
          <a:xfrm>
            <a:off x="304800" y="76200"/>
            <a:ext cx="8686800" cy="990600"/>
          </a:xfrm>
        </p:spPr>
        <p:txBody>
          <a:bodyPr/>
          <a:lstStyle/>
          <a:p>
            <a:r>
              <a:rPr lang="en-US" altLang="zh-TW" dirty="0"/>
              <a:t>Postage Problem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95000"/>
            </a:schemeClr>
          </a:solidFill>
          <a:effectLst/>
        </p:spPr>
        <p:txBody>
          <a:bodyPr vert="horz" lIns="91440" tIns="45720" rIns="91440" bIns="45720" rtlCol="0" anchor="ctr">
            <a:normAutofit/>
          </a:bodyPr>
          <a:lstStyle/>
          <a:p>
            <a:r>
              <a:rPr lang="en-US" dirty="0">
                <a:ln w="3175" cmpd="sng">
                  <a:noFill/>
                </a:ln>
                <a:solidFill>
                  <a:srgbClr val="7030A0"/>
                </a:solidFill>
                <a:latin typeface="Calibri" panose="020F0502020204030204" pitchFamily="34" charset="0"/>
                <a:cs typeface="Calibri" panose="020F0502020204030204" pitchFamily="34" charset="0"/>
              </a:rPr>
              <a:t>Section 5.1: Mathematical Induction</a:t>
            </a:r>
          </a:p>
        </p:txBody>
      </p:sp>
      <p:sp>
        <p:nvSpPr>
          <p:cNvPr id="3" name="Content Placeholder 2"/>
          <p:cNvSpPr>
            <a:spLocks noGrp="1"/>
          </p:cNvSpPr>
          <p:nvPr>
            <p:ph idx="1"/>
          </p:nvPr>
        </p:nvSpPr>
        <p:spPr/>
        <p:txBody>
          <a:bodyPr/>
          <a:lstStyle/>
          <a:p>
            <a:pPr marL="457200" indent="-457200">
              <a:lnSpc>
                <a:spcPct val="150000"/>
              </a:lnSpc>
              <a:spcBef>
                <a:spcPts val="300"/>
              </a:spcBef>
              <a:buFont typeface="Wingdings" panose="05000000000000000000" pitchFamily="2" charset="2"/>
              <a:buChar char="n"/>
            </a:pPr>
            <a:r>
              <a:rPr lang="en-US" sz="2800" dirty="0"/>
              <a:t>Mathematical Induction</a:t>
            </a:r>
          </a:p>
          <a:p>
            <a:pPr marL="457200" indent="-457200">
              <a:lnSpc>
                <a:spcPct val="150000"/>
              </a:lnSpc>
              <a:spcBef>
                <a:spcPts val="300"/>
              </a:spcBef>
              <a:buFont typeface="Wingdings" panose="05000000000000000000" pitchFamily="2" charset="2"/>
              <a:buChar char="n"/>
            </a:pPr>
            <a:r>
              <a:rPr lang="en-US" sz="2800" dirty="0"/>
              <a:t>Examples of Proof by Mathematical Induction</a:t>
            </a:r>
          </a:p>
          <a:p>
            <a:pPr marL="457200" indent="-457200">
              <a:lnSpc>
                <a:spcPct val="150000"/>
              </a:lnSpc>
              <a:spcBef>
                <a:spcPts val="300"/>
              </a:spcBef>
              <a:buFont typeface="Wingdings" panose="05000000000000000000" pitchFamily="2" charset="2"/>
              <a:buChar char="n"/>
            </a:pPr>
            <a:r>
              <a:rPr lang="en-US" sz="2800" dirty="0"/>
              <a:t>Mistaken Proofs by Mathematical Induction</a:t>
            </a:r>
          </a:p>
          <a:p>
            <a:pPr marL="457200" indent="-457200">
              <a:lnSpc>
                <a:spcPct val="150000"/>
              </a:lnSpc>
              <a:spcBef>
                <a:spcPts val="300"/>
              </a:spcBef>
              <a:buFont typeface="Wingdings" panose="05000000000000000000" pitchFamily="2" charset="2"/>
              <a:buChar char="n"/>
            </a:pPr>
            <a:r>
              <a:rPr lang="en-US" sz="2800" dirty="0"/>
              <a:t>Guidelines for Proofs by Mathematical Induction</a:t>
            </a:r>
          </a:p>
        </p:txBody>
      </p:sp>
    </p:spTree>
    <p:extLst>
      <p:ext uri="{BB962C8B-B14F-4D97-AF65-F5344CB8AC3E}">
        <p14:creationId xmlns:p14="http://schemas.microsoft.com/office/powerpoint/2010/main" val="1742869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Content Placeholder 2"/>
          <p:cNvSpPr>
            <a:spLocks noGrp="1"/>
          </p:cNvSpPr>
          <p:nvPr>
            <p:ph idx="1"/>
          </p:nvPr>
        </p:nvSpPr>
        <p:spPr>
          <a:xfrm>
            <a:off x="381000" y="1066800"/>
            <a:ext cx="8534400" cy="5486400"/>
          </a:xfrm>
        </p:spPr>
        <p:txBody>
          <a:bodyPr/>
          <a:lstStyle/>
          <a:p>
            <a:pPr>
              <a:spcBef>
                <a:spcPts val="600"/>
              </a:spcBef>
              <a:spcAft>
                <a:spcPts val="600"/>
              </a:spcAft>
            </a:pPr>
            <a:r>
              <a:rPr lang="en-US" altLang="zh-TW" i="1" dirty="0"/>
              <a:t>Well-ordering property</a:t>
            </a:r>
            <a:r>
              <a:rPr lang="en-US" altLang="zh-TW" dirty="0"/>
              <a:t>: Every nonempty set of nonnegative integers has a least element.</a:t>
            </a:r>
          </a:p>
          <a:p>
            <a:pPr lvl="1">
              <a:spcBef>
                <a:spcPts val="600"/>
              </a:spcBef>
              <a:spcAft>
                <a:spcPts val="600"/>
              </a:spcAft>
            </a:pPr>
            <a:r>
              <a:rPr lang="en-US" altLang="zh-TW" dirty="0"/>
              <a:t>The well-ordering property is one of the axioms of the positive integers listed in Appendix </a:t>
            </a:r>
            <a:r>
              <a:rPr lang="en-US" altLang="zh-TW" dirty="0">
                <a:ea typeface="Cambria Math" pitchFamily="18" charset="0"/>
              </a:rPr>
              <a:t>1</a:t>
            </a:r>
            <a:r>
              <a:rPr lang="en-US" altLang="zh-TW" dirty="0"/>
              <a:t>.</a:t>
            </a:r>
          </a:p>
          <a:p>
            <a:pPr lvl="1">
              <a:spcBef>
                <a:spcPts val="600"/>
              </a:spcBef>
              <a:spcAft>
                <a:spcPts val="600"/>
              </a:spcAft>
            </a:pPr>
            <a:r>
              <a:rPr lang="en-US" altLang="zh-TW" dirty="0"/>
              <a:t>The well-ordering property can be used directly in proofs, as the next example illustrates.</a:t>
            </a:r>
          </a:p>
          <a:p>
            <a:pPr lvl="1">
              <a:spcBef>
                <a:spcPts val="600"/>
              </a:spcBef>
              <a:spcAft>
                <a:spcPts val="600"/>
              </a:spcAft>
            </a:pPr>
            <a:r>
              <a:rPr lang="en-US" altLang="zh-TW" dirty="0"/>
              <a:t>The well-ordering property can be generalized.</a:t>
            </a:r>
          </a:p>
          <a:p>
            <a:pPr>
              <a:spcBef>
                <a:spcPts val="600"/>
              </a:spcBef>
              <a:spcAft>
                <a:spcPts val="600"/>
              </a:spcAft>
            </a:pPr>
            <a:r>
              <a:rPr lang="en-US" altLang="zh-TW" b="1" dirty="0"/>
              <a:t>Definition: </a:t>
            </a:r>
            <a:r>
              <a:rPr lang="en-US" altLang="zh-TW" dirty="0"/>
              <a:t>A set is </a:t>
            </a:r>
            <a:r>
              <a:rPr lang="en-US" altLang="zh-TW" i="1" dirty="0"/>
              <a:t>well ordered if every subset has a least element.</a:t>
            </a:r>
          </a:p>
          <a:p>
            <a:pPr lvl="1">
              <a:spcBef>
                <a:spcPts val="600"/>
              </a:spcBef>
              <a:spcAft>
                <a:spcPts val="600"/>
              </a:spcAft>
            </a:pPr>
            <a:r>
              <a:rPr lang="en-US" altLang="zh-TW" b="1" dirty="0"/>
              <a:t>N</a:t>
            </a:r>
            <a:r>
              <a:rPr lang="en-US" altLang="zh-TW" dirty="0"/>
              <a:t> is well ordered under ≤.</a:t>
            </a:r>
          </a:p>
          <a:p>
            <a:pPr lvl="1">
              <a:spcBef>
                <a:spcPts val="600"/>
              </a:spcBef>
              <a:spcAft>
                <a:spcPts val="600"/>
              </a:spcAft>
            </a:pPr>
            <a:r>
              <a:rPr lang="en-US" altLang="zh-TW" dirty="0"/>
              <a:t>The set of finite strings over an alphabet using lexicographic ordering is well ordered.</a:t>
            </a:r>
          </a:p>
        </p:txBody>
      </p:sp>
      <p:sp>
        <p:nvSpPr>
          <p:cNvPr id="2" name="投影片編號版面配置區 1"/>
          <p:cNvSpPr>
            <a:spLocks noGrp="1"/>
          </p:cNvSpPr>
          <p:nvPr>
            <p:ph type="sldNum" sz="quarter" idx="12"/>
          </p:nvPr>
        </p:nvSpPr>
        <p:spPr/>
        <p:txBody>
          <a:bodyPr/>
          <a:lstStyle/>
          <a:p>
            <a:pPr>
              <a:defRPr/>
            </a:pPr>
            <a:fld id="{DF3787D2-9022-4A44-8827-117AD5DEEFBA}" type="slidenum">
              <a:rPr lang="en-US" smtClean="0"/>
              <a:pPr>
                <a:defRPr/>
              </a:pPr>
              <a:t>30</a:t>
            </a:fld>
            <a:endParaRPr lang="en-US"/>
          </a:p>
        </p:txBody>
      </p:sp>
      <p:sp>
        <p:nvSpPr>
          <p:cNvPr id="7" name="Title 1"/>
          <p:cNvSpPr>
            <a:spLocks noGrp="1"/>
          </p:cNvSpPr>
          <p:nvPr>
            <p:ph type="title"/>
          </p:nvPr>
        </p:nvSpPr>
        <p:spPr>
          <a:xfrm>
            <a:off x="304800" y="76200"/>
            <a:ext cx="8686800" cy="990600"/>
          </a:xfrm>
        </p:spPr>
        <p:txBody>
          <a:bodyPr/>
          <a:lstStyle/>
          <a:p>
            <a:r>
              <a:rPr lang="en-US" altLang="zh-TW" dirty="0"/>
              <a:t>Well-Ordering Property</a:t>
            </a:r>
          </a:p>
        </p:txBody>
      </p:sp>
    </p:spTree>
    <p:extLst>
      <p:ext uri="{BB962C8B-B14F-4D97-AF65-F5344CB8AC3E}">
        <p14:creationId xmlns:p14="http://schemas.microsoft.com/office/powerpoint/2010/main" val="20931128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95000"/>
            </a:schemeClr>
          </a:solidFill>
          <a:effectLst/>
        </p:spPr>
        <p:txBody>
          <a:bodyPr vert="horz" lIns="91440" tIns="45720" rIns="91440" bIns="45720" rtlCol="0" anchor="ctr">
            <a:normAutofit/>
          </a:bodyPr>
          <a:lstStyle/>
          <a:p>
            <a:r>
              <a:rPr lang="en-US" dirty="0">
                <a:ln w="3175" cmpd="sng">
                  <a:noFill/>
                </a:ln>
                <a:solidFill>
                  <a:srgbClr val="7030A0"/>
                </a:solidFill>
                <a:latin typeface="Calibri" panose="020F0502020204030204" pitchFamily="34" charset="0"/>
                <a:cs typeface="Calibri" panose="020F0502020204030204" pitchFamily="34" charset="0"/>
              </a:rPr>
              <a:t>Section 5.3: Recursive Definitions and </a:t>
            </a:r>
            <a:br>
              <a:rPr lang="en-US" dirty="0">
                <a:ln w="3175" cmpd="sng">
                  <a:noFill/>
                </a:ln>
                <a:solidFill>
                  <a:srgbClr val="7030A0"/>
                </a:solidFill>
                <a:latin typeface="Calibri" panose="020F0502020204030204" pitchFamily="34" charset="0"/>
                <a:cs typeface="Calibri" panose="020F0502020204030204" pitchFamily="34" charset="0"/>
              </a:rPr>
            </a:br>
            <a:r>
              <a:rPr lang="en-US" dirty="0">
                <a:ln w="3175" cmpd="sng">
                  <a:noFill/>
                </a:ln>
                <a:solidFill>
                  <a:srgbClr val="7030A0"/>
                </a:solidFill>
                <a:latin typeface="Calibri" panose="020F0502020204030204" pitchFamily="34" charset="0"/>
                <a:cs typeface="Calibri" panose="020F0502020204030204" pitchFamily="34" charset="0"/>
              </a:rPr>
              <a:t>Structural Induction</a:t>
            </a:r>
          </a:p>
        </p:txBody>
      </p:sp>
      <p:sp>
        <p:nvSpPr>
          <p:cNvPr id="3" name="Content Placeholder 2"/>
          <p:cNvSpPr>
            <a:spLocks noGrp="1"/>
          </p:cNvSpPr>
          <p:nvPr>
            <p:ph idx="1"/>
          </p:nvPr>
        </p:nvSpPr>
        <p:spPr/>
        <p:txBody>
          <a:bodyPr/>
          <a:lstStyle/>
          <a:p>
            <a:pPr marL="457200" indent="-457200">
              <a:lnSpc>
                <a:spcPct val="150000"/>
              </a:lnSpc>
              <a:spcBef>
                <a:spcPts val="300"/>
              </a:spcBef>
              <a:buFont typeface="Wingdings" panose="05000000000000000000" pitchFamily="2" charset="2"/>
              <a:buChar char="n"/>
            </a:pPr>
            <a:r>
              <a:rPr lang="en-US" sz="2800" dirty="0"/>
              <a:t>Recursively Defined Functions</a:t>
            </a:r>
          </a:p>
          <a:p>
            <a:pPr marL="457200" indent="-457200">
              <a:lnSpc>
                <a:spcPct val="150000"/>
              </a:lnSpc>
              <a:spcBef>
                <a:spcPts val="300"/>
              </a:spcBef>
              <a:buFont typeface="Wingdings" panose="05000000000000000000" pitchFamily="2" charset="2"/>
              <a:buChar char="n"/>
            </a:pPr>
            <a:r>
              <a:rPr lang="en-US" sz="2800" dirty="0"/>
              <a:t>Recursively Defined Sets and Structures</a:t>
            </a:r>
          </a:p>
          <a:p>
            <a:pPr marL="457200" indent="-457200">
              <a:lnSpc>
                <a:spcPct val="150000"/>
              </a:lnSpc>
              <a:spcBef>
                <a:spcPts val="300"/>
              </a:spcBef>
              <a:buFont typeface="Wingdings" panose="05000000000000000000" pitchFamily="2" charset="2"/>
              <a:buChar char="n"/>
            </a:pPr>
            <a:r>
              <a:rPr lang="en-US" sz="2800" dirty="0"/>
              <a:t>Structural Induction</a:t>
            </a:r>
          </a:p>
          <a:p>
            <a:pPr marL="457200" indent="-457200">
              <a:lnSpc>
                <a:spcPct val="150000"/>
              </a:lnSpc>
              <a:spcBef>
                <a:spcPts val="300"/>
              </a:spcBef>
              <a:buFont typeface="Wingdings" panose="05000000000000000000" pitchFamily="2" charset="2"/>
              <a:buChar char="n"/>
            </a:pPr>
            <a:r>
              <a:rPr lang="en-US" sz="2800" dirty="0"/>
              <a:t>Generalized Induction</a:t>
            </a:r>
          </a:p>
        </p:txBody>
      </p:sp>
    </p:spTree>
    <p:extLst>
      <p:ext uri="{BB962C8B-B14F-4D97-AF65-F5344CB8AC3E}">
        <p14:creationId xmlns:p14="http://schemas.microsoft.com/office/powerpoint/2010/main" val="2212811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zh-TW"/>
              <a:t>Recursively Defined Functions</a:t>
            </a:r>
            <a:endParaRPr lang="en-US" altLang="zh-TW" dirty="0"/>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32</a:t>
            </a:fld>
            <a:endParaRPr lang="en-US"/>
          </a:p>
        </p:txBody>
      </p:sp>
      <p:sp>
        <p:nvSpPr>
          <p:cNvPr id="9" name="Content Placeholder 2"/>
          <p:cNvSpPr>
            <a:spLocks noGrp="1"/>
          </p:cNvSpPr>
          <p:nvPr>
            <p:ph idx="1"/>
          </p:nvPr>
        </p:nvSpPr>
        <p:spPr>
          <a:xfrm>
            <a:off x="228600" y="1295400"/>
            <a:ext cx="8686800" cy="5029201"/>
          </a:xfrm>
        </p:spPr>
        <p:txBody>
          <a:bodyPr/>
          <a:lstStyle/>
          <a:p>
            <a:pPr>
              <a:lnSpc>
                <a:spcPct val="150000"/>
              </a:lnSpc>
            </a:pPr>
            <a:r>
              <a:rPr lang="en-US" altLang="zh-TW" b="1" dirty="0"/>
              <a:t>Definition</a:t>
            </a:r>
            <a:r>
              <a:rPr lang="en-US" altLang="zh-TW" dirty="0"/>
              <a:t>: A </a:t>
            </a:r>
            <a:r>
              <a:rPr lang="en-US" altLang="zh-TW" i="1" dirty="0">
                <a:solidFill>
                  <a:srgbClr val="FF0000"/>
                </a:solidFill>
              </a:rPr>
              <a:t>recursive</a:t>
            </a:r>
            <a:r>
              <a:rPr lang="en-US" altLang="zh-TW" dirty="0">
                <a:solidFill>
                  <a:srgbClr val="FF0000"/>
                </a:solidFill>
              </a:rPr>
              <a:t> </a:t>
            </a:r>
            <a:r>
              <a:rPr lang="en-US" altLang="zh-TW" dirty="0"/>
              <a:t>or </a:t>
            </a:r>
            <a:r>
              <a:rPr lang="en-US" altLang="zh-TW" i="1" dirty="0">
                <a:solidFill>
                  <a:srgbClr val="FF0000"/>
                </a:solidFill>
              </a:rPr>
              <a:t>inductive definition </a:t>
            </a:r>
            <a:r>
              <a:rPr lang="en-US" altLang="zh-TW" dirty="0"/>
              <a:t>of a function consists of two steps.</a:t>
            </a:r>
          </a:p>
          <a:p>
            <a:pPr lvl="1" eaLnBrk="1" hangingPunct="1">
              <a:lnSpc>
                <a:spcPct val="150000"/>
              </a:lnSpc>
            </a:pPr>
            <a:r>
              <a:rPr lang="en-US" altLang="zh-TW" dirty="0"/>
              <a:t>BASIS STEP: Specify the value of the function at zero.</a:t>
            </a:r>
          </a:p>
          <a:p>
            <a:pPr lvl="1" eaLnBrk="1" hangingPunct="1">
              <a:lnSpc>
                <a:spcPct val="150000"/>
              </a:lnSpc>
            </a:pPr>
            <a:r>
              <a:rPr lang="en-US" altLang="zh-TW" dirty="0"/>
              <a:t>RECURSIVE STEP: Give a rule for finding its value at an integer from its values at smaller integers.</a:t>
            </a:r>
          </a:p>
          <a:p>
            <a:pPr>
              <a:lnSpc>
                <a:spcPct val="150000"/>
              </a:lnSpc>
            </a:pPr>
            <a:r>
              <a:rPr lang="en-US" altLang="zh-TW" dirty="0"/>
              <a:t>Example: Give a recursive definition of the factorial function </a:t>
            </a:r>
            <a:r>
              <a:rPr lang="en-US" altLang="zh-TW" i="1" dirty="0"/>
              <a:t>n</a:t>
            </a:r>
            <a:r>
              <a:rPr lang="en-US" altLang="zh-TW" dirty="0"/>
              <a:t>!:</a:t>
            </a:r>
          </a:p>
          <a:p>
            <a:pPr lvl="1">
              <a:lnSpc>
                <a:spcPct val="150000"/>
              </a:lnSpc>
            </a:pPr>
            <a:r>
              <a:rPr lang="en-US" altLang="zh-TW" i="1" dirty="0"/>
              <a:t>f</a:t>
            </a:r>
            <a:r>
              <a:rPr lang="en-US" altLang="zh-TW" dirty="0"/>
              <a:t>(</a:t>
            </a:r>
            <a:r>
              <a:rPr lang="en-US" altLang="zh-TW" dirty="0">
                <a:latin typeface="Cambria Math" pitchFamily="18" charset="0"/>
              </a:rPr>
              <a:t>0</a:t>
            </a:r>
            <a:r>
              <a:rPr lang="en-US" altLang="zh-TW" dirty="0"/>
              <a:t>)</a:t>
            </a:r>
            <a:r>
              <a:rPr lang="en-US" altLang="zh-TW" i="1" dirty="0"/>
              <a:t> = </a:t>
            </a:r>
            <a:r>
              <a:rPr lang="en-US" altLang="zh-TW" dirty="0">
                <a:latin typeface="Cambria Math" pitchFamily="18" charset="0"/>
              </a:rPr>
              <a:t>1</a:t>
            </a:r>
          </a:p>
          <a:p>
            <a:pPr lvl="1">
              <a:lnSpc>
                <a:spcPct val="150000"/>
              </a:lnSpc>
            </a:pPr>
            <a:r>
              <a:rPr lang="en-US" altLang="zh-TW" i="1" dirty="0"/>
              <a:t>f</a:t>
            </a:r>
            <a:r>
              <a:rPr lang="en-US" altLang="zh-TW" dirty="0"/>
              <a:t>(</a:t>
            </a:r>
            <a:r>
              <a:rPr lang="en-US" altLang="zh-TW" i="1" dirty="0"/>
              <a:t>n + </a:t>
            </a:r>
            <a:r>
              <a:rPr lang="en-US" altLang="zh-TW" dirty="0">
                <a:latin typeface="Cambria Math" pitchFamily="18" charset="0"/>
              </a:rPr>
              <a:t>1</a:t>
            </a:r>
            <a:r>
              <a:rPr lang="en-US" altLang="zh-TW" dirty="0"/>
              <a:t>)</a:t>
            </a:r>
            <a:r>
              <a:rPr lang="en-US" altLang="zh-TW" i="1" dirty="0"/>
              <a:t> = </a:t>
            </a:r>
            <a:r>
              <a:rPr lang="en-US" altLang="zh-TW" dirty="0"/>
              <a:t>(</a:t>
            </a:r>
            <a:r>
              <a:rPr lang="en-US" altLang="zh-TW" i="1" dirty="0"/>
              <a:t>n + </a:t>
            </a:r>
            <a:r>
              <a:rPr lang="en-US" altLang="zh-TW" dirty="0">
                <a:latin typeface="Cambria Math" pitchFamily="18" charset="0"/>
              </a:rPr>
              <a:t>1</a:t>
            </a:r>
            <a:r>
              <a:rPr lang="en-US" altLang="zh-TW" dirty="0"/>
              <a:t>)</a:t>
            </a:r>
            <a:r>
              <a:rPr lang="en-US" altLang="zh-TW" dirty="0">
                <a:latin typeface="Cambria Math" pitchFamily="18" charset="0"/>
              </a:rPr>
              <a:t>∙</a:t>
            </a:r>
            <a:r>
              <a:rPr lang="en-US" altLang="zh-TW" i="1" dirty="0"/>
              <a:t> f</a:t>
            </a:r>
            <a:r>
              <a:rPr lang="en-US" altLang="zh-TW" dirty="0"/>
              <a:t>(</a:t>
            </a:r>
            <a:r>
              <a:rPr lang="en-US" altLang="zh-TW" i="1" dirty="0"/>
              <a:t>n</a:t>
            </a:r>
            <a:r>
              <a:rPr lang="en-US" altLang="zh-TW" dirty="0"/>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zh-TW"/>
              <a:t>Recursively Defined Functions</a:t>
            </a:r>
            <a:endParaRPr lang="en-US" altLang="zh-TW" dirty="0"/>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33</a:t>
            </a:fld>
            <a:endParaRPr lang="en-US"/>
          </a:p>
        </p:txBody>
      </p:sp>
      <p:sp>
        <p:nvSpPr>
          <p:cNvPr id="9" name="Content Placeholder 2"/>
          <p:cNvSpPr>
            <a:spLocks noGrp="1"/>
          </p:cNvSpPr>
          <p:nvPr>
            <p:ph idx="1"/>
          </p:nvPr>
        </p:nvSpPr>
        <p:spPr>
          <a:xfrm>
            <a:off x="457200" y="1219200"/>
            <a:ext cx="8229600" cy="5105400"/>
          </a:xfrm>
        </p:spPr>
        <p:txBody>
          <a:bodyPr/>
          <a:lstStyle/>
          <a:p>
            <a:pPr>
              <a:lnSpc>
                <a:spcPct val="150000"/>
              </a:lnSpc>
            </a:pPr>
            <a:r>
              <a:rPr lang="en-US" altLang="zh-TW" dirty="0"/>
              <a:t>Example: Suppose </a:t>
            </a:r>
            <a:r>
              <a:rPr lang="en-US" altLang="zh-TW" i="1" dirty="0"/>
              <a:t>f </a:t>
            </a:r>
            <a:r>
              <a:rPr lang="en-US" altLang="zh-TW" dirty="0"/>
              <a:t>is defined by:</a:t>
            </a:r>
          </a:p>
          <a:p>
            <a:pPr marL="0" indent="0">
              <a:buNone/>
            </a:pPr>
            <a:r>
              <a:rPr lang="en-US" altLang="zh-TW" i="1" dirty="0"/>
              <a:t>		         	f</a:t>
            </a:r>
            <a:r>
              <a:rPr lang="en-US" altLang="zh-TW" dirty="0"/>
              <a:t>(0)</a:t>
            </a:r>
            <a:r>
              <a:rPr lang="en-US" altLang="zh-TW" i="1" dirty="0"/>
              <a:t> = </a:t>
            </a:r>
            <a:r>
              <a:rPr lang="en-US" altLang="zh-TW" dirty="0"/>
              <a:t>3,</a:t>
            </a:r>
          </a:p>
          <a:p>
            <a:pPr marL="0" indent="0">
              <a:buNone/>
            </a:pPr>
            <a:r>
              <a:rPr lang="en-US" altLang="zh-TW" i="1" dirty="0"/>
              <a:t>			f</a:t>
            </a:r>
            <a:r>
              <a:rPr lang="en-US" altLang="zh-TW" dirty="0"/>
              <a:t>(</a:t>
            </a:r>
            <a:r>
              <a:rPr lang="en-US" altLang="zh-TW" i="1" dirty="0"/>
              <a:t>n + </a:t>
            </a:r>
            <a:r>
              <a:rPr lang="en-US" altLang="zh-TW" dirty="0"/>
              <a:t>1)</a:t>
            </a:r>
            <a:r>
              <a:rPr lang="en-US" altLang="zh-TW" i="1" dirty="0"/>
              <a:t> = </a:t>
            </a:r>
            <a:r>
              <a:rPr lang="en-US" altLang="zh-TW" dirty="0"/>
              <a:t>2</a:t>
            </a:r>
            <a:r>
              <a:rPr lang="en-US" altLang="zh-TW" i="1" dirty="0"/>
              <a:t>f</a:t>
            </a:r>
            <a:r>
              <a:rPr lang="en-US" altLang="zh-TW" dirty="0"/>
              <a:t>(</a:t>
            </a:r>
            <a:r>
              <a:rPr lang="en-US" altLang="zh-TW" i="1" dirty="0"/>
              <a:t>n</a:t>
            </a:r>
            <a:r>
              <a:rPr lang="en-US" altLang="zh-TW" dirty="0"/>
              <a:t>)</a:t>
            </a:r>
            <a:r>
              <a:rPr lang="en-US" altLang="zh-TW" i="1" dirty="0"/>
              <a:t> + </a:t>
            </a:r>
            <a:r>
              <a:rPr lang="en-US" altLang="zh-TW" dirty="0"/>
              <a:t>3</a:t>
            </a:r>
          </a:p>
          <a:p>
            <a:pPr marL="0" indent="0">
              <a:lnSpc>
                <a:spcPct val="150000"/>
              </a:lnSpc>
              <a:buNone/>
            </a:pPr>
            <a:r>
              <a:rPr lang="en-US" altLang="zh-TW" dirty="0"/>
              <a:t>	          Find </a:t>
            </a:r>
            <a:r>
              <a:rPr lang="en-US" altLang="zh-TW" i="1" dirty="0"/>
              <a:t>f</a:t>
            </a:r>
            <a:r>
              <a:rPr lang="en-US" altLang="zh-TW" dirty="0"/>
              <a:t>(1), </a:t>
            </a:r>
            <a:r>
              <a:rPr lang="en-US" altLang="zh-TW" i="1" dirty="0"/>
              <a:t>f</a:t>
            </a:r>
            <a:r>
              <a:rPr lang="en-US" altLang="zh-TW" dirty="0"/>
              <a:t>(2), </a:t>
            </a:r>
            <a:r>
              <a:rPr lang="en-US" altLang="zh-TW" i="1" dirty="0"/>
              <a:t>f</a:t>
            </a:r>
            <a:r>
              <a:rPr lang="en-US" altLang="zh-TW" dirty="0"/>
              <a:t>(3), </a:t>
            </a:r>
            <a:r>
              <a:rPr lang="en-US" altLang="zh-TW" i="1" dirty="0"/>
              <a:t>f</a:t>
            </a:r>
            <a:r>
              <a:rPr lang="en-US" altLang="zh-TW" dirty="0"/>
              <a:t>(4)</a:t>
            </a:r>
          </a:p>
          <a:p>
            <a:pPr lvl="1">
              <a:lnSpc>
                <a:spcPct val="150000"/>
              </a:lnSpc>
            </a:pPr>
            <a:r>
              <a:rPr lang="en-US" altLang="zh-TW" dirty="0"/>
              <a:t>Solution:</a:t>
            </a:r>
          </a:p>
          <a:p>
            <a:pPr lvl="2">
              <a:lnSpc>
                <a:spcPct val="150000"/>
              </a:lnSpc>
            </a:pPr>
            <a:r>
              <a:rPr lang="en-US" altLang="zh-TW" i="1" dirty="0"/>
              <a:t>f</a:t>
            </a:r>
            <a:r>
              <a:rPr lang="en-US" altLang="zh-TW" dirty="0"/>
              <a:t>(1) = 2</a:t>
            </a:r>
            <a:r>
              <a:rPr lang="en-US" altLang="zh-TW" i="1" dirty="0"/>
              <a:t>f</a:t>
            </a:r>
            <a:r>
              <a:rPr lang="en-US" altLang="zh-TW" dirty="0"/>
              <a:t>(0)</a:t>
            </a:r>
            <a:r>
              <a:rPr lang="en-US" altLang="zh-TW" i="1" dirty="0"/>
              <a:t> + </a:t>
            </a:r>
            <a:r>
              <a:rPr lang="en-US" altLang="zh-TW" dirty="0"/>
              <a:t>3 = 2∙3 + 3 = 9</a:t>
            </a:r>
          </a:p>
          <a:p>
            <a:pPr lvl="2">
              <a:lnSpc>
                <a:spcPct val="150000"/>
              </a:lnSpc>
            </a:pPr>
            <a:r>
              <a:rPr lang="en-US" altLang="zh-TW" i="1" dirty="0"/>
              <a:t>f</a:t>
            </a:r>
            <a:r>
              <a:rPr lang="en-US" altLang="zh-TW" dirty="0"/>
              <a:t>(2) = 2</a:t>
            </a:r>
            <a:r>
              <a:rPr lang="en-US" altLang="zh-TW" i="1" dirty="0"/>
              <a:t>f</a:t>
            </a:r>
            <a:r>
              <a:rPr lang="en-US" altLang="zh-TW" dirty="0"/>
              <a:t>(1)</a:t>
            </a:r>
            <a:r>
              <a:rPr lang="en-US" altLang="zh-TW" i="1" dirty="0"/>
              <a:t>+ </a:t>
            </a:r>
            <a:r>
              <a:rPr lang="en-US" altLang="zh-TW" dirty="0"/>
              <a:t>3 = 2∙9 + 3 = 21</a:t>
            </a:r>
          </a:p>
          <a:p>
            <a:pPr lvl="2">
              <a:lnSpc>
                <a:spcPct val="150000"/>
              </a:lnSpc>
            </a:pPr>
            <a:r>
              <a:rPr lang="en-US" altLang="zh-TW" i="1" dirty="0"/>
              <a:t>f</a:t>
            </a:r>
            <a:r>
              <a:rPr lang="en-US" altLang="zh-TW" dirty="0"/>
              <a:t>(3) = 2</a:t>
            </a:r>
            <a:r>
              <a:rPr lang="en-US" altLang="zh-TW" i="1" dirty="0"/>
              <a:t>f</a:t>
            </a:r>
            <a:r>
              <a:rPr lang="en-US" altLang="zh-TW" dirty="0"/>
              <a:t>(2)</a:t>
            </a:r>
            <a:r>
              <a:rPr lang="en-US" altLang="zh-TW" i="1" dirty="0"/>
              <a:t> + </a:t>
            </a:r>
            <a:r>
              <a:rPr lang="en-US" altLang="zh-TW" dirty="0"/>
              <a:t>3 = 2∙21 + 3 = 45</a:t>
            </a:r>
          </a:p>
          <a:p>
            <a:pPr lvl="2">
              <a:lnSpc>
                <a:spcPct val="150000"/>
              </a:lnSpc>
            </a:pPr>
            <a:r>
              <a:rPr lang="en-US" altLang="zh-TW" i="1" dirty="0"/>
              <a:t>f</a:t>
            </a:r>
            <a:r>
              <a:rPr lang="en-US" altLang="zh-TW" dirty="0"/>
              <a:t>(4) = 2</a:t>
            </a:r>
            <a:r>
              <a:rPr lang="en-US" altLang="zh-TW" i="1" dirty="0"/>
              <a:t>f</a:t>
            </a:r>
            <a:r>
              <a:rPr lang="en-US" altLang="zh-TW" dirty="0"/>
              <a:t>(3)</a:t>
            </a:r>
            <a:r>
              <a:rPr lang="en-US" altLang="zh-TW" i="1" dirty="0"/>
              <a:t> + </a:t>
            </a:r>
            <a:r>
              <a:rPr lang="en-US" altLang="zh-TW" dirty="0"/>
              <a:t>3 = 2∙45 + 3 = 93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zh-TW" dirty="0"/>
              <a:t>Recursively Defined Functions</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34</a:t>
            </a:fld>
            <a:endParaRPr lang="en-US"/>
          </a:p>
        </p:txBody>
      </p:sp>
      <p:sp>
        <p:nvSpPr>
          <p:cNvPr id="12" name="Content Placeholder 2"/>
          <p:cNvSpPr>
            <a:spLocks noGrp="1"/>
          </p:cNvSpPr>
          <p:nvPr>
            <p:ph idx="1"/>
          </p:nvPr>
        </p:nvSpPr>
        <p:spPr>
          <a:xfrm>
            <a:off x="228600" y="1295400"/>
            <a:ext cx="8686800" cy="5029201"/>
          </a:xfrm>
        </p:spPr>
        <p:txBody>
          <a:bodyPr/>
          <a:lstStyle/>
          <a:p>
            <a:r>
              <a:rPr lang="en-US" altLang="zh-TW" dirty="0"/>
              <a:t>Example: Give a recursive definition of:</a:t>
            </a:r>
          </a:p>
          <a:p>
            <a:pPr eaLnBrk="1" hangingPunct="1"/>
            <a:endParaRPr lang="en-US" altLang="zh-TW" dirty="0"/>
          </a:p>
          <a:p>
            <a:pPr eaLnBrk="1" hangingPunct="1"/>
            <a:endParaRPr lang="en-US" altLang="zh-TW" dirty="0"/>
          </a:p>
          <a:p>
            <a:pPr eaLnBrk="1" hangingPunct="1"/>
            <a:endParaRPr lang="en-US" altLang="zh-TW" dirty="0"/>
          </a:p>
          <a:p>
            <a:pPr lvl="1"/>
            <a:r>
              <a:rPr lang="en-US" altLang="zh-TW" dirty="0"/>
              <a:t>The first part of the definition is</a:t>
            </a:r>
          </a:p>
          <a:p>
            <a:endParaRPr lang="en-US" altLang="zh-TW" dirty="0"/>
          </a:p>
          <a:p>
            <a:endParaRPr lang="en-US" altLang="zh-TW" dirty="0"/>
          </a:p>
          <a:p>
            <a:endParaRPr lang="en-US" altLang="zh-TW" dirty="0"/>
          </a:p>
          <a:p>
            <a:pPr lvl="1"/>
            <a:r>
              <a:rPr lang="en-US" altLang="zh-TW" dirty="0"/>
              <a:t>The second part is</a:t>
            </a:r>
          </a:p>
        </p:txBody>
      </p:sp>
      <p:pic>
        <p:nvPicPr>
          <p:cNvPr id="13" name="Picture 5"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886200" y="1785937"/>
            <a:ext cx="914400" cy="91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9"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508375" y="3607942"/>
            <a:ext cx="1673225" cy="96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1" descr="addin_tmp.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602411" y="5334000"/>
            <a:ext cx="3569789" cy="914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algn="l"/>
            <a:r>
              <a:rPr lang="en-US" altLang="zh-TW" dirty="0"/>
              <a:t>                Fibonacci Numbers</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35</a:t>
            </a:fld>
            <a:endParaRPr lang="en-US"/>
          </a:p>
        </p:txBody>
      </p:sp>
      <p:pic>
        <p:nvPicPr>
          <p:cNvPr id="44036" name="Picture 3" descr="0414.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228600"/>
            <a:ext cx="942975"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extBox 5"/>
          <p:cNvSpPr txBox="1">
            <a:spLocks noChangeArrowheads="1"/>
          </p:cNvSpPr>
          <p:nvPr/>
        </p:nvSpPr>
        <p:spPr bwMode="auto">
          <a:xfrm>
            <a:off x="7467600" y="381000"/>
            <a:ext cx="1524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kumimoji="0" lang="en-US" altLang="zh-TW" dirty="0">
                <a:latin typeface="Constantia" pitchFamily="18" charset="0"/>
              </a:rPr>
              <a:t>Fibonacci </a:t>
            </a:r>
          </a:p>
          <a:p>
            <a:pPr eaLnBrk="1" hangingPunct="1"/>
            <a:r>
              <a:rPr kumimoji="0" lang="en-US" altLang="zh-TW" dirty="0">
                <a:latin typeface="Constantia" pitchFamily="18" charset="0"/>
              </a:rPr>
              <a:t>(</a:t>
            </a:r>
            <a:r>
              <a:rPr kumimoji="0" lang="en-US" altLang="zh-TW" dirty="0">
                <a:latin typeface="Cambria Math" pitchFamily="18" charset="0"/>
              </a:rPr>
              <a:t>1170</a:t>
            </a:r>
            <a:r>
              <a:rPr kumimoji="0" lang="en-US" altLang="zh-TW" dirty="0">
                <a:latin typeface="Constantia" pitchFamily="18" charset="0"/>
              </a:rPr>
              <a:t>- </a:t>
            </a:r>
            <a:r>
              <a:rPr kumimoji="0" lang="en-US" altLang="zh-TW" dirty="0">
                <a:latin typeface="Cambria Math" pitchFamily="18" charset="0"/>
              </a:rPr>
              <a:t>1250</a:t>
            </a:r>
            <a:r>
              <a:rPr kumimoji="0" lang="en-US" altLang="zh-TW" dirty="0">
                <a:latin typeface="Constantia" pitchFamily="18" charset="0"/>
              </a:rPr>
              <a:t>)</a:t>
            </a:r>
            <a:br>
              <a:rPr kumimoji="0" lang="en-US" altLang="zh-TW" dirty="0">
                <a:latin typeface="Constantia" pitchFamily="18" charset="0"/>
              </a:rPr>
            </a:br>
            <a:r>
              <a:rPr kumimoji="0" lang="en-US" altLang="zh-TW" dirty="0">
                <a:latin typeface="Constantia" pitchFamily="18" charset="0"/>
              </a:rPr>
              <a:t>Italy</a:t>
            </a:r>
          </a:p>
        </p:txBody>
      </p:sp>
      <p:sp>
        <p:nvSpPr>
          <p:cNvPr id="12" name="Content Placeholder 2"/>
          <p:cNvSpPr>
            <a:spLocks noGrp="1"/>
          </p:cNvSpPr>
          <p:nvPr>
            <p:ph idx="1"/>
          </p:nvPr>
        </p:nvSpPr>
        <p:spPr>
          <a:xfrm>
            <a:off x="228600" y="1295400"/>
            <a:ext cx="8686800" cy="5029201"/>
          </a:xfrm>
        </p:spPr>
        <p:txBody>
          <a:bodyPr/>
          <a:lstStyle/>
          <a:p>
            <a:pPr>
              <a:lnSpc>
                <a:spcPct val="150000"/>
              </a:lnSpc>
            </a:pPr>
            <a:r>
              <a:rPr lang="en-US" altLang="zh-TW" dirty="0"/>
              <a:t>Example: The Fibonacci numbers are defined as follows:</a:t>
            </a:r>
          </a:p>
          <a:p>
            <a:pPr marL="457200" lvl="1" indent="0">
              <a:buNone/>
            </a:pPr>
            <a:r>
              <a:rPr lang="en-US" altLang="zh-TW" sz="2400" i="1" dirty="0"/>
              <a:t>		f</a:t>
            </a:r>
            <a:r>
              <a:rPr lang="en-US" altLang="zh-TW" sz="2400" baseline="-25000" dirty="0"/>
              <a:t>0 </a:t>
            </a:r>
            <a:r>
              <a:rPr lang="en-US" altLang="zh-TW" sz="2400" i="1" dirty="0"/>
              <a:t>= </a:t>
            </a:r>
            <a:r>
              <a:rPr lang="en-US" altLang="zh-TW" sz="2400" dirty="0"/>
              <a:t>0</a:t>
            </a:r>
          </a:p>
          <a:p>
            <a:pPr marL="457200" lvl="1" indent="0">
              <a:buNone/>
            </a:pPr>
            <a:r>
              <a:rPr lang="en-US" altLang="zh-TW" sz="2400" i="1" dirty="0"/>
              <a:t>		f</a:t>
            </a:r>
            <a:r>
              <a:rPr lang="en-US" altLang="zh-TW" sz="2400" baseline="-25000" dirty="0"/>
              <a:t>1</a:t>
            </a:r>
            <a:r>
              <a:rPr lang="en-US" altLang="zh-TW" sz="2400" i="1" dirty="0"/>
              <a:t> = </a:t>
            </a:r>
            <a:r>
              <a:rPr lang="en-US" altLang="zh-TW" sz="2400" dirty="0"/>
              <a:t>1</a:t>
            </a:r>
          </a:p>
          <a:p>
            <a:pPr marL="457200" lvl="1" indent="0">
              <a:buNone/>
            </a:pPr>
            <a:r>
              <a:rPr lang="en-US" altLang="zh-TW" sz="2400" i="1" dirty="0"/>
              <a:t>		</a:t>
            </a:r>
            <a:r>
              <a:rPr lang="en-US" altLang="zh-TW" sz="2400" i="1" dirty="0" err="1"/>
              <a:t>f</a:t>
            </a:r>
            <a:r>
              <a:rPr lang="en-US" altLang="zh-TW" sz="2400" i="1" baseline="-25000" dirty="0" err="1"/>
              <a:t>n</a:t>
            </a:r>
            <a:r>
              <a:rPr lang="en-US" altLang="zh-TW" sz="2400" i="1" dirty="0"/>
              <a:t> = f</a:t>
            </a:r>
            <a:r>
              <a:rPr lang="en-US" altLang="zh-TW" sz="2400" i="1" baseline="-25000" dirty="0"/>
              <a:t>n−</a:t>
            </a:r>
            <a:r>
              <a:rPr lang="en-US" altLang="zh-TW" sz="2400" baseline="-25000" dirty="0"/>
              <a:t>1</a:t>
            </a:r>
            <a:r>
              <a:rPr lang="en-US" altLang="zh-TW" sz="2400" i="1" dirty="0"/>
              <a:t> + f</a:t>
            </a:r>
            <a:r>
              <a:rPr lang="en-US" altLang="zh-TW" sz="2400" i="1" baseline="-25000" dirty="0"/>
              <a:t>n−</a:t>
            </a:r>
            <a:r>
              <a:rPr lang="en-US" altLang="zh-TW" sz="2400" baseline="-25000" dirty="0"/>
              <a:t>2</a:t>
            </a:r>
            <a:r>
              <a:rPr lang="en-US" altLang="zh-TW" sz="2400" dirty="0">
                <a:ea typeface="新細明體" charset="-120"/>
              </a:rPr>
              <a:t> for </a:t>
            </a:r>
            <a:r>
              <a:rPr lang="en-US" altLang="zh-TW" sz="2400" i="1" dirty="0">
                <a:solidFill>
                  <a:srgbClr val="006600"/>
                </a:solidFill>
                <a:ea typeface="新細明體" charset="-120"/>
              </a:rPr>
              <a:t>n</a:t>
            </a:r>
            <a:r>
              <a:rPr lang="en-US" altLang="zh-TW" sz="2400" dirty="0">
                <a:solidFill>
                  <a:srgbClr val="006600"/>
                </a:solidFill>
                <a:ea typeface="新細明體" charset="-120"/>
              </a:rPr>
              <a:t> ≥ 2</a:t>
            </a:r>
            <a:r>
              <a:rPr lang="zh-TW" altLang="en-US" sz="2400" baseline="-25000" dirty="0"/>
              <a:t> </a:t>
            </a:r>
            <a:endParaRPr lang="en-US" altLang="zh-TW" sz="2400" baseline="-25000" dirty="0"/>
          </a:p>
          <a:p>
            <a:pPr marL="0" indent="0">
              <a:lnSpc>
                <a:spcPct val="150000"/>
              </a:lnSpc>
              <a:buNone/>
            </a:pPr>
            <a:r>
              <a:rPr lang="en-US" altLang="zh-TW" dirty="0"/>
              <a:t>    Find</a:t>
            </a:r>
            <a:r>
              <a:rPr lang="en-US" altLang="zh-TW" i="1" dirty="0"/>
              <a:t> f</a:t>
            </a:r>
            <a:r>
              <a:rPr lang="en-US" altLang="zh-TW" baseline="-25000" dirty="0"/>
              <a:t>2</a:t>
            </a:r>
            <a:r>
              <a:rPr lang="en-US" altLang="zh-TW" i="1" dirty="0"/>
              <a:t>, f</a:t>
            </a:r>
            <a:r>
              <a:rPr lang="en-US" altLang="zh-TW" baseline="-25000" dirty="0"/>
              <a:t>3 </a:t>
            </a:r>
            <a:r>
              <a:rPr lang="en-US" altLang="zh-TW" i="1" dirty="0"/>
              <a:t>, f</a:t>
            </a:r>
            <a:r>
              <a:rPr lang="en-US" altLang="zh-TW" baseline="-25000" dirty="0"/>
              <a:t>4 </a:t>
            </a:r>
            <a:r>
              <a:rPr lang="en-US" altLang="zh-TW" i="1" dirty="0"/>
              <a:t>, f</a:t>
            </a:r>
            <a:r>
              <a:rPr lang="en-US" altLang="zh-TW" baseline="-25000" dirty="0"/>
              <a:t>5 </a:t>
            </a:r>
            <a:r>
              <a:rPr lang="en-US" altLang="zh-TW" dirty="0"/>
              <a:t>.</a:t>
            </a:r>
          </a:p>
          <a:p>
            <a:pPr lvl="2">
              <a:lnSpc>
                <a:spcPct val="150000"/>
              </a:lnSpc>
            </a:pPr>
            <a:r>
              <a:rPr lang="en-US" altLang="zh-TW" i="1" dirty="0"/>
              <a:t>f</a:t>
            </a:r>
            <a:r>
              <a:rPr lang="en-US" altLang="zh-TW" baseline="-25000" dirty="0"/>
              <a:t>2</a:t>
            </a:r>
            <a:r>
              <a:rPr lang="en-US" altLang="zh-TW" dirty="0"/>
              <a:t> </a:t>
            </a:r>
            <a:r>
              <a:rPr lang="en-US" altLang="zh-TW" i="1" dirty="0"/>
              <a:t>= f</a:t>
            </a:r>
            <a:r>
              <a:rPr lang="en-US" altLang="zh-TW" baseline="-25000" dirty="0"/>
              <a:t>1 </a:t>
            </a:r>
            <a:r>
              <a:rPr lang="en-US" altLang="zh-TW" i="1" dirty="0"/>
              <a:t> + f</a:t>
            </a:r>
            <a:r>
              <a:rPr lang="en-US" altLang="zh-TW" baseline="-25000" dirty="0"/>
              <a:t>0 </a:t>
            </a:r>
            <a:r>
              <a:rPr lang="en-US" altLang="zh-TW" dirty="0"/>
              <a:t> = 1 + 0 = 1</a:t>
            </a:r>
          </a:p>
          <a:p>
            <a:pPr lvl="2">
              <a:lnSpc>
                <a:spcPct val="150000"/>
              </a:lnSpc>
            </a:pPr>
            <a:r>
              <a:rPr lang="en-US" altLang="zh-TW" i="1" dirty="0"/>
              <a:t>f</a:t>
            </a:r>
            <a:r>
              <a:rPr lang="en-US" altLang="zh-TW" baseline="-25000" dirty="0"/>
              <a:t>3 </a:t>
            </a:r>
            <a:r>
              <a:rPr lang="en-US" altLang="zh-TW" dirty="0"/>
              <a:t> </a:t>
            </a:r>
            <a:r>
              <a:rPr lang="en-US" altLang="zh-TW" i="1" dirty="0"/>
              <a:t>= f</a:t>
            </a:r>
            <a:r>
              <a:rPr lang="en-US" altLang="zh-TW" baseline="-25000" dirty="0"/>
              <a:t>2 </a:t>
            </a:r>
            <a:r>
              <a:rPr lang="en-US" altLang="zh-TW" i="1" dirty="0"/>
              <a:t>  + f</a:t>
            </a:r>
            <a:r>
              <a:rPr lang="en-US" altLang="zh-TW" baseline="-25000" dirty="0"/>
              <a:t>1 </a:t>
            </a:r>
            <a:r>
              <a:rPr lang="en-US" altLang="zh-TW" dirty="0"/>
              <a:t> = 1 + 1 = 2</a:t>
            </a:r>
          </a:p>
          <a:p>
            <a:pPr lvl="2">
              <a:lnSpc>
                <a:spcPct val="150000"/>
              </a:lnSpc>
            </a:pPr>
            <a:r>
              <a:rPr lang="en-US" altLang="zh-TW" i="1" dirty="0"/>
              <a:t>f</a:t>
            </a:r>
            <a:r>
              <a:rPr lang="en-US" altLang="zh-TW" baseline="-25000" dirty="0"/>
              <a:t>4</a:t>
            </a:r>
            <a:r>
              <a:rPr lang="en-US" altLang="zh-TW" dirty="0"/>
              <a:t> </a:t>
            </a:r>
            <a:r>
              <a:rPr lang="en-US" altLang="zh-TW" i="1" dirty="0"/>
              <a:t>= f</a:t>
            </a:r>
            <a:r>
              <a:rPr lang="en-US" altLang="zh-TW" baseline="-25000" dirty="0"/>
              <a:t>3</a:t>
            </a:r>
            <a:r>
              <a:rPr lang="en-US" altLang="zh-TW" i="1" dirty="0"/>
              <a:t>  + f</a:t>
            </a:r>
            <a:r>
              <a:rPr lang="en-US" altLang="zh-TW" baseline="-25000" dirty="0"/>
              <a:t>2 </a:t>
            </a:r>
            <a:r>
              <a:rPr lang="en-US" altLang="zh-TW" dirty="0"/>
              <a:t> = 2 + 1 = 3</a:t>
            </a:r>
          </a:p>
          <a:p>
            <a:pPr lvl="2">
              <a:lnSpc>
                <a:spcPct val="150000"/>
              </a:lnSpc>
            </a:pPr>
            <a:r>
              <a:rPr lang="en-US" altLang="zh-TW" i="1" dirty="0"/>
              <a:t>f</a:t>
            </a:r>
            <a:r>
              <a:rPr lang="en-US" altLang="zh-TW" baseline="-25000" dirty="0"/>
              <a:t>5</a:t>
            </a:r>
            <a:r>
              <a:rPr lang="en-US" altLang="zh-TW" dirty="0"/>
              <a:t> </a:t>
            </a:r>
            <a:r>
              <a:rPr lang="en-US" altLang="zh-TW" i="1" dirty="0"/>
              <a:t>= f</a:t>
            </a:r>
            <a:r>
              <a:rPr lang="en-US" altLang="zh-TW" baseline="-25000" dirty="0"/>
              <a:t>4 </a:t>
            </a:r>
            <a:r>
              <a:rPr lang="en-US" altLang="zh-TW" i="1" dirty="0"/>
              <a:t>  + f</a:t>
            </a:r>
            <a:r>
              <a:rPr lang="en-US" altLang="zh-TW" baseline="-25000" dirty="0"/>
              <a:t>3 </a:t>
            </a:r>
            <a:r>
              <a:rPr lang="en-US" altLang="zh-TW" dirty="0"/>
              <a:t> = 3 + 2 = 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zh-TW" dirty="0"/>
              <a:t>Fibonacci Numbers  </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36</a:t>
            </a:fld>
            <a:endParaRPr lang="en-US"/>
          </a:p>
        </p:txBody>
      </p:sp>
      <p:pic>
        <p:nvPicPr>
          <p:cNvPr id="4" name="圖片 3">
            <a:extLst>
              <a:ext uri="{FF2B5EF4-FFF2-40B4-BE49-F238E27FC236}">
                <a16:creationId xmlns:a16="http://schemas.microsoft.com/office/drawing/2014/main" id="{46D39F18-4DC4-3276-9DA8-5FFF3239D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12" y="861410"/>
            <a:ext cx="8261775" cy="554383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tLang="zh-TW"/>
              <a:t>Recursively Defined Sets and Structures</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37</a:t>
            </a:fld>
            <a:endParaRPr lang="en-US"/>
          </a:p>
        </p:txBody>
      </p:sp>
      <p:sp>
        <p:nvSpPr>
          <p:cNvPr id="9" name="Content Placeholder 2"/>
          <p:cNvSpPr>
            <a:spLocks noGrp="1"/>
          </p:cNvSpPr>
          <p:nvPr>
            <p:ph idx="1"/>
          </p:nvPr>
        </p:nvSpPr>
        <p:spPr>
          <a:xfrm>
            <a:off x="228600" y="1295400"/>
            <a:ext cx="8686800" cy="5029201"/>
          </a:xfrm>
        </p:spPr>
        <p:txBody>
          <a:bodyPr>
            <a:normAutofit/>
          </a:bodyPr>
          <a:lstStyle/>
          <a:p>
            <a:pPr fontAlgn="auto">
              <a:lnSpc>
                <a:spcPct val="150000"/>
              </a:lnSpc>
              <a:spcAft>
                <a:spcPts val="0"/>
              </a:spcAft>
              <a:buClr>
                <a:schemeClr val="accent3"/>
              </a:buClr>
              <a:defRPr/>
            </a:pPr>
            <a:r>
              <a:rPr lang="en-US" dirty="0">
                <a:solidFill>
                  <a:srgbClr val="00B050"/>
                </a:solidFill>
              </a:rPr>
              <a:t>Recursive</a:t>
            </a:r>
            <a:r>
              <a:rPr lang="en-US" dirty="0"/>
              <a:t> definitions of </a:t>
            </a:r>
            <a:r>
              <a:rPr lang="en-US" dirty="0">
                <a:solidFill>
                  <a:srgbClr val="FF0000"/>
                </a:solidFill>
              </a:rPr>
              <a:t>sets</a:t>
            </a:r>
            <a:r>
              <a:rPr lang="en-US" dirty="0"/>
              <a:t> have two parts:</a:t>
            </a:r>
          </a:p>
          <a:p>
            <a:pPr marL="640080" lvl="1" indent="-246888" fontAlgn="auto">
              <a:lnSpc>
                <a:spcPct val="150000"/>
              </a:lnSpc>
              <a:spcAft>
                <a:spcPts val="0"/>
              </a:spcAft>
              <a:buFont typeface="Wingdings 2"/>
              <a:buChar char=""/>
              <a:defRPr/>
            </a:pPr>
            <a:r>
              <a:rPr lang="en-US" dirty="0"/>
              <a:t>The </a:t>
            </a:r>
            <a:r>
              <a:rPr lang="en-US" i="1" dirty="0">
                <a:solidFill>
                  <a:srgbClr val="00B050"/>
                </a:solidFill>
              </a:rPr>
              <a:t>basis step </a:t>
            </a:r>
            <a:r>
              <a:rPr lang="en-US" dirty="0"/>
              <a:t>specifies an initial collection of elements.</a:t>
            </a:r>
          </a:p>
          <a:p>
            <a:pPr marL="640080" lvl="1" indent="-246888" eaLnBrk="1" fontAlgn="auto" hangingPunct="1">
              <a:lnSpc>
                <a:spcPct val="150000"/>
              </a:lnSpc>
              <a:spcAft>
                <a:spcPts val="0"/>
              </a:spcAft>
              <a:buFont typeface="Wingdings 2"/>
              <a:buChar char=""/>
              <a:defRPr/>
            </a:pPr>
            <a:r>
              <a:rPr lang="en-US" dirty="0"/>
              <a:t>The </a:t>
            </a:r>
            <a:r>
              <a:rPr lang="en-US" i="1" dirty="0">
                <a:solidFill>
                  <a:srgbClr val="00B050"/>
                </a:solidFill>
              </a:rPr>
              <a:t>recursive step </a:t>
            </a:r>
            <a:r>
              <a:rPr lang="en-US" dirty="0"/>
              <a:t>gives the rules for forming new elements in the set from those already known to be in the set.</a:t>
            </a:r>
          </a:p>
          <a:p>
            <a:pPr marL="274320" indent="-274320" fontAlgn="auto">
              <a:lnSpc>
                <a:spcPct val="150000"/>
              </a:lnSpc>
              <a:spcAft>
                <a:spcPts val="0"/>
              </a:spcAft>
              <a:buClr>
                <a:schemeClr val="accent3"/>
              </a:buClr>
              <a:buFont typeface="Wingdings 2"/>
              <a:buChar char=""/>
              <a:defRPr/>
            </a:pPr>
            <a:r>
              <a:rPr lang="en-US" altLang="zh-TW" dirty="0"/>
              <a:t>We will always assume that the </a:t>
            </a:r>
            <a:r>
              <a:rPr lang="en-US" altLang="zh-TW" i="1" dirty="0">
                <a:solidFill>
                  <a:srgbClr val="7030A0"/>
                </a:solidFill>
              </a:rPr>
              <a:t>exclusion rule </a:t>
            </a:r>
            <a:r>
              <a:rPr lang="en-US" altLang="zh-TW" dirty="0"/>
              <a:t>holds, even if it is not explicitly mentioned. </a:t>
            </a:r>
          </a:p>
          <a:p>
            <a:pPr marL="641033" lvl="1" indent="-274320" fontAlgn="auto">
              <a:lnSpc>
                <a:spcPct val="150000"/>
              </a:lnSpc>
              <a:spcAft>
                <a:spcPts val="0"/>
              </a:spcAft>
              <a:buClr>
                <a:schemeClr val="accent3"/>
              </a:buClr>
              <a:buFont typeface="Wingdings 2"/>
              <a:buChar char=""/>
              <a:defRPr/>
            </a:pPr>
            <a:r>
              <a:rPr lang="en-US" dirty="0"/>
              <a:t>Exclusion rule specifies that the set contains nothing other than those elements specified in the basis step and generated by applications of the rules in the recursive step.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altLang="zh-TW"/>
              <a:t>Recursively Defined Sets and Structures</a:t>
            </a:r>
            <a:endParaRPr lang="en-US" altLang="zh-TW" dirty="0"/>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38</a:t>
            </a:fld>
            <a:endParaRPr lang="en-US"/>
          </a:p>
        </p:txBody>
      </p:sp>
      <p:sp>
        <p:nvSpPr>
          <p:cNvPr id="9" name="Content Placeholder 2"/>
          <p:cNvSpPr>
            <a:spLocks noGrp="1"/>
          </p:cNvSpPr>
          <p:nvPr>
            <p:ph idx="1"/>
          </p:nvPr>
        </p:nvSpPr>
        <p:spPr>
          <a:xfrm>
            <a:off x="228600" y="1295400"/>
            <a:ext cx="8686800" cy="5029201"/>
          </a:xfrm>
        </p:spPr>
        <p:txBody>
          <a:bodyPr/>
          <a:lstStyle/>
          <a:p>
            <a:pPr>
              <a:lnSpc>
                <a:spcPct val="150000"/>
              </a:lnSpc>
            </a:pPr>
            <a:r>
              <a:rPr lang="en-US" altLang="zh-TW" sz="2200" dirty="0"/>
              <a:t>Example: Subset of Integers </a:t>
            </a:r>
            <a:r>
              <a:rPr lang="en-US" altLang="zh-TW" sz="2200" i="1" dirty="0"/>
              <a:t>S </a:t>
            </a:r>
            <a:r>
              <a:rPr lang="en-US" altLang="zh-TW" sz="2200" dirty="0"/>
              <a:t>recursively defined by:</a:t>
            </a:r>
          </a:p>
          <a:p>
            <a:pPr marL="393700" lvl="1" indent="0">
              <a:lnSpc>
                <a:spcPct val="150000"/>
              </a:lnSpc>
              <a:buNone/>
            </a:pPr>
            <a:r>
              <a:rPr lang="en-US" altLang="zh-TW" dirty="0"/>
              <a:t>	BASIS STEP: 3 ∊</a:t>
            </a:r>
            <a:r>
              <a:rPr lang="en-US" altLang="zh-TW" i="1" dirty="0"/>
              <a:t> </a:t>
            </a:r>
            <a:r>
              <a:rPr lang="en-US" altLang="zh-TW" dirty="0"/>
              <a:t>S.</a:t>
            </a:r>
          </a:p>
          <a:p>
            <a:pPr marL="393700" lvl="1" indent="0">
              <a:lnSpc>
                <a:spcPct val="150000"/>
              </a:lnSpc>
              <a:buNone/>
            </a:pPr>
            <a:r>
              <a:rPr lang="en-US" altLang="zh-TW" dirty="0"/>
              <a:t>	RECURSIVE STEP: If </a:t>
            </a:r>
            <a:r>
              <a:rPr lang="en-US" altLang="zh-TW" i="1" dirty="0"/>
              <a:t>x</a:t>
            </a:r>
            <a:r>
              <a:rPr lang="en-US" altLang="zh-TW" dirty="0"/>
              <a:t> ∊ </a:t>
            </a:r>
            <a:r>
              <a:rPr lang="en-US" altLang="zh-TW" i="1" dirty="0"/>
              <a:t>S</a:t>
            </a:r>
            <a:r>
              <a:rPr lang="en-US" altLang="zh-TW" dirty="0"/>
              <a:t> and </a:t>
            </a:r>
            <a:r>
              <a:rPr lang="en-US" altLang="zh-TW" i="1" dirty="0"/>
              <a:t>y</a:t>
            </a:r>
            <a:r>
              <a:rPr lang="en-US" altLang="zh-TW" dirty="0"/>
              <a:t> ∊ </a:t>
            </a:r>
            <a:r>
              <a:rPr lang="en-US" altLang="zh-TW" i="1" dirty="0"/>
              <a:t>S</a:t>
            </a:r>
            <a:r>
              <a:rPr lang="en-US" altLang="zh-TW" dirty="0"/>
              <a:t>, then </a:t>
            </a:r>
            <a:r>
              <a:rPr lang="en-US" altLang="zh-TW" i="1" dirty="0"/>
              <a:t>x + y</a:t>
            </a:r>
            <a:r>
              <a:rPr lang="en-US" altLang="zh-TW" dirty="0"/>
              <a:t> ∊ </a:t>
            </a:r>
            <a:r>
              <a:rPr lang="en-US" altLang="zh-TW" i="1" dirty="0"/>
              <a:t>S.</a:t>
            </a:r>
            <a:endParaRPr lang="en-US" altLang="zh-TW" dirty="0"/>
          </a:p>
          <a:p>
            <a:pPr lvl="1">
              <a:lnSpc>
                <a:spcPct val="150000"/>
              </a:lnSpc>
            </a:pPr>
            <a:r>
              <a:rPr lang="en-US" altLang="zh-TW" dirty="0"/>
              <a:t>Initially 3 is in </a:t>
            </a:r>
            <a:r>
              <a:rPr lang="en-US" altLang="zh-TW" i="1" dirty="0"/>
              <a:t>S</a:t>
            </a:r>
            <a:r>
              <a:rPr lang="en-US" altLang="zh-TW" dirty="0"/>
              <a:t>, then 3 + 3 = 6, then 3 + 6 = 9, etc.</a:t>
            </a:r>
          </a:p>
          <a:p>
            <a:pPr>
              <a:lnSpc>
                <a:spcPct val="150000"/>
              </a:lnSpc>
            </a:pPr>
            <a:r>
              <a:rPr lang="en-US" altLang="zh-TW" sz="2200" dirty="0"/>
              <a:t>Example: The natural numbers N.</a:t>
            </a:r>
          </a:p>
          <a:p>
            <a:pPr marL="457200" lvl="1" indent="0">
              <a:lnSpc>
                <a:spcPct val="150000"/>
              </a:lnSpc>
              <a:buNone/>
            </a:pPr>
            <a:r>
              <a:rPr lang="en-US" altLang="zh-TW" dirty="0"/>
              <a:t>	BASIS STEP: 0 ∊ N.</a:t>
            </a:r>
          </a:p>
          <a:p>
            <a:pPr marL="457200" lvl="1" indent="0">
              <a:lnSpc>
                <a:spcPct val="150000"/>
              </a:lnSpc>
              <a:buNone/>
            </a:pPr>
            <a:r>
              <a:rPr lang="en-US" altLang="zh-TW" dirty="0"/>
              <a:t>	RECURSIVE STEP: If </a:t>
            </a:r>
            <a:r>
              <a:rPr lang="en-US" altLang="zh-TW" i="1" dirty="0"/>
              <a:t>n</a:t>
            </a:r>
            <a:r>
              <a:rPr lang="en-US" altLang="zh-TW" dirty="0"/>
              <a:t> is in N, then </a:t>
            </a:r>
            <a:r>
              <a:rPr lang="en-US" altLang="zh-TW" i="1" dirty="0"/>
              <a:t>n + </a:t>
            </a:r>
            <a:r>
              <a:rPr lang="en-US" altLang="zh-TW" dirty="0"/>
              <a:t>1</a:t>
            </a:r>
            <a:r>
              <a:rPr lang="en-US" altLang="zh-TW" i="1" dirty="0"/>
              <a:t> </a:t>
            </a:r>
            <a:r>
              <a:rPr lang="en-US" altLang="zh-TW" dirty="0"/>
              <a:t>is in N.</a:t>
            </a:r>
            <a:r>
              <a:rPr lang="en-US" altLang="zh-TW" i="1" dirty="0"/>
              <a:t>  </a:t>
            </a:r>
            <a:endParaRPr lang="en-US" altLang="zh-TW" dirty="0"/>
          </a:p>
          <a:p>
            <a:pPr lvl="1">
              <a:lnSpc>
                <a:spcPct val="150000"/>
              </a:lnSpc>
            </a:pPr>
            <a:r>
              <a:rPr lang="en-US" altLang="zh-TW" dirty="0"/>
              <a:t>Initially 0 is in </a:t>
            </a:r>
            <a:r>
              <a:rPr lang="en-US" altLang="zh-TW" i="1" dirty="0"/>
              <a:t>S</a:t>
            </a:r>
            <a:r>
              <a:rPr lang="en-US" altLang="zh-TW" dirty="0"/>
              <a:t>, then 0 + 1 = 1, then 1 + 1 = 2, etc.</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r>
              <a:rPr lang="en-US" altLang="zh-TW"/>
              <a:t>Strings</a:t>
            </a:r>
            <a:endParaRPr lang="en-US" altLang="zh-TW" dirty="0"/>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39</a:t>
            </a:fld>
            <a:endParaRPr lang="en-US"/>
          </a:p>
        </p:txBody>
      </p:sp>
      <p:sp>
        <p:nvSpPr>
          <p:cNvPr id="9" name="Content Placeholder 2"/>
          <p:cNvSpPr>
            <a:spLocks noGrp="1"/>
          </p:cNvSpPr>
          <p:nvPr>
            <p:ph idx="1"/>
          </p:nvPr>
        </p:nvSpPr>
        <p:spPr>
          <a:xfrm>
            <a:off x="228600" y="1143000"/>
            <a:ext cx="8686800" cy="5410200"/>
          </a:xfrm>
        </p:spPr>
        <p:txBody>
          <a:bodyPr/>
          <a:lstStyle/>
          <a:p>
            <a:pPr>
              <a:lnSpc>
                <a:spcPct val="150000"/>
              </a:lnSpc>
            </a:pPr>
            <a:r>
              <a:rPr lang="en-US" altLang="zh-TW" b="1" dirty="0"/>
              <a:t>Definition</a:t>
            </a:r>
            <a:r>
              <a:rPr lang="en-US" altLang="zh-TW" dirty="0"/>
              <a:t>: The set </a:t>
            </a:r>
            <a:r>
              <a:rPr lang="el-GR" altLang="zh-TW" dirty="0">
                <a:solidFill>
                  <a:srgbClr val="FF0000"/>
                </a:solidFill>
              </a:rPr>
              <a:t>Σ</a:t>
            </a:r>
            <a:r>
              <a:rPr lang="en-US" altLang="zh-TW" dirty="0">
                <a:solidFill>
                  <a:srgbClr val="FF0000"/>
                </a:solidFill>
              </a:rPr>
              <a:t>* of </a:t>
            </a:r>
            <a:r>
              <a:rPr lang="en-US" altLang="zh-TW" i="1" dirty="0">
                <a:solidFill>
                  <a:srgbClr val="FF0000"/>
                </a:solidFill>
              </a:rPr>
              <a:t>strings</a:t>
            </a:r>
            <a:r>
              <a:rPr lang="en-US" altLang="zh-TW" dirty="0">
                <a:solidFill>
                  <a:srgbClr val="FF0000"/>
                </a:solidFill>
              </a:rPr>
              <a:t> </a:t>
            </a:r>
            <a:r>
              <a:rPr lang="en-US" altLang="zh-TW" dirty="0"/>
              <a:t>over the alphabet </a:t>
            </a:r>
            <a:r>
              <a:rPr lang="el-GR" altLang="zh-TW" dirty="0"/>
              <a:t>Σ</a:t>
            </a:r>
            <a:r>
              <a:rPr lang="en-US" altLang="zh-TW" dirty="0"/>
              <a:t>:</a:t>
            </a:r>
          </a:p>
          <a:p>
            <a:pPr lvl="1">
              <a:lnSpc>
                <a:spcPct val="150000"/>
              </a:lnSpc>
            </a:pPr>
            <a:r>
              <a:rPr lang="en-US" altLang="zh-TW" dirty="0">
                <a:solidFill>
                  <a:srgbClr val="00B050"/>
                </a:solidFill>
              </a:rPr>
              <a:t>BASIS STEP: </a:t>
            </a:r>
            <a:r>
              <a:rPr lang="el-GR" altLang="zh-TW" dirty="0">
                <a:solidFill>
                  <a:srgbClr val="00B050"/>
                </a:solidFill>
              </a:rPr>
              <a:t>λ </a:t>
            </a:r>
            <a:r>
              <a:rPr lang="en-US" altLang="zh-TW" dirty="0">
                <a:solidFill>
                  <a:srgbClr val="00B050"/>
                </a:solidFill>
              </a:rPr>
              <a:t>∊ </a:t>
            </a:r>
            <a:r>
              <a:rPr lang="el-GR" altLang="zh-TW" dirty="0">
                <a:solidFill>
                  <a:srgbClr val="00B050"/>
                </a:solidFill>
              </a:rPr>
              <a:t>Σ</a:t>
            </a:r>
            <a:r>
              <a:rPr lang="en-US" altLang="zh-TW" dirty="0">
                <a:solidFill>
                  <a:srgbClr val="00B050"/>
                </a:solidFill>
              </a:rPr>
              <a:t>*</a:t>
            </a:r>
            <a:r>
              <a:rPr lang="en-US" altLang="zh-TW" i="1" dirty="0">
                <a:solidFill>
                  <a:srgbClr val="00B050"/>
                </a:solidFill>
              </a:rPr>
              <a:t> </a:t>
            </a:r>
            <a:r>
              <a:rPr lang="en-US" altLang="zh-TW" dirty="0">
                <a:solidFill>
                  <a:srgbClr val="00B050"/>
                </a:solidFill>
              </a:rPr>
              <a:t>(</a:t>
            </a:r>
            <a:r>
              <a:rPr lang="el-GR" altLang="zh-TW" dirty="0">
                <a:solidFill>
                  <a:srgbClr val="00B050"/>
                </a:solidFill>
              </a:rPr>
              <a:t>λ</a:t>
            </a:r>
            <a:r>
              <a:rPr lang="en-US" altLang="zh-TW" dirty="0">
                <a:solidFill>
                  <a:srgbClr val="00B050"/>
                </a:solidFill>
              </a:rPr>
              <a:t> is the empty string)</a:t>
            </a:r>
          </a:p>
          <a:p>
            <a:pPr lvl="1">
              <a:lnSpc>
                <a:spcPct val="150000"/>
              </a:lnSpc>
            </a:pPr>
            <a:r>
              <a:rPr lang="en-US" altLang="zh-TW" dirty="0">
                <a:solidFill>
                  <a:srgbClr val="00B050"/>
                </a:solidFill>
              </a:rPr>
              <a:t>RECURSIVE STEP: If </a:t>
            </a:r>
            <a:r>
              <a:rPr lang="en-US" altLang="zh-TW" i="1" dirty="0">
                <a:solidFill>
                  <a:srgbClr val="00B050"/>
                </a:solidFill>
              </a:rPr>
              <a:t>w</a:t>
            </a:r>
            <a:r>
              <a:rPr lang="en-US" altLang="zh-TW" dirty="0">
                <a:solidFill>
                  <a:srgbClr val="00B050"/>
                </a:solidFill>
              </a:rPr>
              <a:t> ∊ </a:t>
            </a:r>
            <a:r>
              <a:rPr lang="el-GR" altLang="zh-TW" dirty="0">
                <a:solidFill>
                  <a:srgbClr val="00B050"/>
                </a:solidFill>
              </a:rPr>
              <a:t>Σ</a:t>
            </a:r>
            <a:r>
              <a:rPr lang="en-US" altLang="zh-TW" dirty="0">
                <a:solidFill>
                  <a:srgbClr val="00B050"/>
                </a:solidFill>
              </a:rPr>
              <a:t>*</a:t>
            </a:r>
            <a:r>
              <a:rPr lang="en-US" altLang="zh-TW" i="1" dirty="0">
                <a:solidFill>
                  <a:srgbClr val="00B050"/>
                </a:solidFill>
              </a:rPr>
              <a:t> </a:t>
            </a:r>
            <a:r>
              <a:rPr lang="en-US" altLang="zh-TW" dirty="0">
                <a:solidFill>
                  <a:srgbClr val="00B050"/>
                </a:solidFill>
              </a:rPr>
              <a:t>and</a:t>
            </a:r>
            <a:r>
              <a:rPr lang="en-US" altLang="zh-TW" i="1" dirty="0">
                <a:solidFill>
                  <a:srgbClr val="00B050"/>
                </a:solidFill>
              </a:rPr>
              <a:t> x </a:t>
            </a:r>
            <a:r>
              <a:rPr lang="en-US" altLang="zh-TW" dirty="0">
                <a:solidFill>
                  <a:srgbClr val="00B050"/>
                </a:solidFill>
              </a:rPr>
              <a:t>∊ </a:t>
            </a:r>
            <a:r>
              <a:rPr lang="el-GR" altLang="zh-TW" dirty="0">
                <a:solidFill>
                  <a:srgbClr val="00B050"/>
                </a:solidFill>
              </a:rPr>
              <a:t>Σ</a:t>
            </a:r>
            <a:r>
              <a:rPr lang="en-US" altLang="zh-TW" i="1" dirty="0">
                <a:solidFill>
                  <a:srgbClr val="00B050"/>
                </a:solidFill>
              </a:rPr>
              <a:t>, </a:t>
            </a:r>
            <a:r>
              <a:rPr lang="en-US" altLang="zh-TW" dirty="0">
                <a:solidFill>
                  <a:srgbClr val="00B050"/>
                </a:solidFill>
              </a:rPr>
              <a:t>then</a:t>
            </a:r>
            <a:r>
              <a:rPr lang="en-US" altLang="zh-TW" i="1" dirty="0">
                <a:solidFill>
                  <a:srgbClr val="00B050"/>
                </a:solidFill>
              </a:rPr>
              <a:t> </a:t>
            </a:r>
            <a:r>
              <a:rPr lang="en-US" altLang="zh-TW" i="1" dirty="0" err="1">
                <a:solidFill>
                  <a:srgbClr val="00B050"/>
                </a:solidFill>
              </a:rPr>
              <a:t>wx</a:t>
            </a:r>
            <a:r>
              <a:rPr lang="en-US" altLang="zh-TW" i="1" dirty="0">
                <a:solidFill>
                  <a:srgbClr val="00B050"/>
                </a:solidFill>
              </a:rPr>
              <a:t> </a:t>
            </a:r>
            <a:r>
              <a:rPr lang="en-US" altLang="zh-TW" dirty="0">
                <a:solidFill>
                  <a:srgbClr val="00B050"/>
                </a:solidFill>
                <a:sym typeface="Symbol" pitchFamily="18" charset="2"/>
              </a:rPr>
              <a:t></a:t>
            </a:r>
            <a:r>
              <a:rPr lang="en-US" altLang="zh-TW" dirty="0">
                <a:solidFill>
                  <a:srgbClr val="00B050"/>
                </a:solidFill>
              </a:rPr>
              <a:t> </a:t>
            </a:r>
            <a:r>
              <a:rPr lang="el-GR" altLang="zh-TW" dirty="0">
                <a:solidFill>
                  <a:srgbClr val="00B050"/>
                </a:solidFill>
              </a:rPr>
              <a:t>Σ</a:t>
            </a:r>
            <a:r>
              <a:rPr lang="en-US" altLang="zh-TW" dirty="0">
                <a:solidFill>
                  <a:srgbClr val="00B050"/>
                </a:solidFill>
              </a:rPr>
              <a:t>*</a:t>
            </a:r>
            <a:r>
              <a:rPr lang="en-US" altLang="zh-TW" i="1" dirty="0">
                <a:solidFill>
                  <a:srgbClr val="00B050"/>
                </a:solidFill>
              </a:rPr>
              <a:t>.</a:t>
            </a:r>
          </a:p>
          <a:p>
            <a:pPr>
              <a:lnSpc>
                <a:spcPct val="150000"/>
              </a:lnSpc>
            </a:pPr>
            <a:r>
              <a:rPr lang="en-US" altLang="zh-TW" dirty="0">
                <a:sym typeface="Symbol" pitchFamily="18" charset="2"/>
              </a:rPr>
              <a:t>Example: If </a:t>
            </a:r>
            <a:r>
              <a:rPr lang="el-GR" altLang="zh-TW" dirty="0"/>
              <a:t>Σ</a:t>
            </a:r>
            <a:r>
              <a:rPr lang="en-US" altLang="zh-TW" i="1" dirty="0"/>
              <a:t> = </a:t>
            </a:r>
            <a:r>
              <a:rPr lang="en-US" altLang="zh-TW" dirty="0"/>
              <a:t>{0, 1}, the strings </a:t>
            </a:r>
            <a:r>
              <a:rPr lang="en-US" altLang="zh-TW" dirty="0">
                <a:sym typeface="Symbol" pitchFamily="18" charset="2"/>
              </a:rPr>
              <a:t>in </a:t>
            </a:r>
            <a:r>
              <a:rPr lang="el-GR" altLang="zh-TW" dirty="0"/>
              <a:t>Σ</a:t>
            </a:r>
            <a:r>
              <a:rPr lang="en-US" altLang="zh-TW" dirty="0"/>
              <a:t>*</a:t>
            </a:r>
            <a:r>
              <a:rPr lang="en-US" altLang="zh-TW" i="1" dirty="0"/>
              <a:t> </a:t>
            </a:r>
            <a:r>
              <a:rPr lang="en-US" altLang="zh-TW" dirty="0"/>
              <a:t>are the set of all bit strings, </a:t>
            </a:r>
            <a:r>
              <a:rPr lang="el-GR" altLang="zh-TW" dirty="0"/>
              <a:t>λ</a:t>
            </a:r>
            <a:r>
              <a:rPr lang="en-US" altLang="zh-TW" dirty="0"/>
              <a:t>, 0, 1, 00, 01, 10, 11, etc.</a:t>
            </a:r>
          </a:p>
          <a:p>
            <a:pPr>
              <a:lnSpc>
                <a:spcPct val="150000"/>
              </a:lnSpc>
            </a:pPr>
            <a:r>
              <a:rPr lang="en-US" altLang="zh-TW" dirty="0">
                <a:sym typeface="Symbol" pitchFamily="18" charset="2"/>
              </a:rPr>
              <a:t>Example: If </a:t>
            </a:r>
            <a:r>
              <a:rPr lang="el-GR" altLang="zh-TW" dirty="0"/>
              <a:t>Σ</a:t>
            </a:r>
            <a:r>
              <a:rPr lang="en-US" altLang="zh-TW" i="1" dirty="0"/>
              <a:t> = </a:t>
            </a:r>
            <a:r>
              <a:rPr lang="en-US" altLang="zh-TW" dirty="0"/>
              <a:t>{</a:t>
            </a:r>
            <a:r>
              <a:rPr lang="en-US" altLang="zh-TW" i="1" dirty="0"/>
              <a:t>a</a:t>
            </a:r>
            <a:r>
              <a:rPr lang="en-US" altLang="zh-TW" dirty="0"/>
              <a:t>, </a:t>
            </a:r>
            <a:r>
              <a:rPr lang="en-US" altLang="zh-TW" i="1" dirty="0"/>
              <a:t>b</a:t>
            </a:r>
            <a:r>
              <a:rPr lang="en-US" altLang="zh-TW" dirty="0"/>
              <a:t>}, show that </a:t>
            </a:r>
            <a:r>
              <a:rPr lang="en-US" altLang="zh-TW" i="1" dirty="0" err="1"/>
              <a:t>aab</a:t>
            </a:r>
            <a:r>
              <a:rPr lang="en-US" altLang="zh-TW" dirty="0"/>
              <a:t> is in </a:t>
            </a:r>
            <a:r>
              <a:rPr lang="el-GR" altLang="zh-TW" dirty="0"/>
              <a:t>Σ</a:t>
            </a:r>
            <a:r>
              <a:rPr lang="en-US" altLang="zh-TW" dirty="0"/>
              <a:t>*.</a:t>
            </a:r>
          </a:p>
          <a:p>
            <a:pPr lvl="1">
              <a:lnSpc>
                <a:spcPct val="150000"/>
              </a:lnSpc>
            </a:pPr>
            <a:r>
              <a:rPr lang="en-US" altLang="zh-TW" dirty="0"/>
              <a:t>Since </a:t>
            </a:r>
            <a:r>
              <a:rPr lang="el-GR" altLang="zh-TW" dirty="0"/>
              <a:t>λ </a:t>
            </a:r>
            <a:r>
              <a:rPr lang="en-US" altLang="zh-TW" dirty="0"/>
              <a:t>∊ </a:t>
            </a:r>
            <a:r>
              <a:rPr lang="el-GR" altLang="zh-TW" dirty="0"/>
              <a:t>Σ</a:t>
            </a:r>
            <a:r>
              <a:rPr lang="en-US" altLang="zh-TW" dirty="0"/>
              <a:t>*</a:t>
            </a:r>
            <a:r>
              <a:rPr lang="en-US" altLang="zh-TW" i="1" dirty="0"/>
              <a:t> </a:t>
            </a:r>
            <a:r>
              <a:rPr lang="en-US" altLang="zh-TW" dirty="0"/>
              <a:t>and </a:t>
            </a:r>
            <a:r>
              <a:rPr lang="en-US" altLang="zh-TW" i="1" dirty="0"/>
              <a:t>a</a:t>
            </a:r>
            <a:r>
              <a:rPr lang="en-US" altLang="zh-TW" dirty="0"/>
              <a:t> ∊ </a:t>
            </a:r>
            <a:r>
              <a:rPr lang="el-GR" altLang="zh-TW" dirty="0"/>
              <a:t>Σ</a:t>
            </a:r>
            <a:r>
              <a:rPr lang="en-US" altLang="zh-TW" dirty="0"/>
              <a:t>, </a:t>
            </a:r>
            <a:r>
              <a:rPr lang="en-US" altLang="zh-TW" i="1" dirty="0"/>
              <a:t>a </a:t>
            </a:r>
            <a:r>
              <a:rPr lang="en-US" altLang="zh-TW" dirty="0"/>
              <a:t>∊ </a:t>
            </a:r>
            <a:r>
              <a:rPr lang="el-GR" altLang="zh-TW" dirty="0"/>
              <a:t>Σ</a:t>
            </a:r>
            <a:r>
              <a:rPr lang="en-US" altLang="zh-TW" dirty="0"/>
              <a:t>*.</a:t>
            </a:r>
          </a:p>
          <a:p>
            <a:pPr lvl="1">
              <a:lnSpc>
                <a:spcPct val="150000"/>
              </a:lnSpc>
            </a:pPr>
            <a:r>
              <a:rPr lang="en-US" altLang="zh-TW" dirty="0"/>
              <a:t>Since </a:t>
            </a:r>
            <a:r>
              <a:rPr lang="en-US" altLang="zh-TW" i="1" dirty="0"/>
              <a:t>a </a:t>
            </a:r>
            <a:r>
              <a:rPr lang="en-US" altLang="zh-TW" dirty="0"/>
              <a:t>∊ </a:t>
            </a:r>
            <a:r>
              <a:rPr lang="el-GR" altLang="zh-TW" dirty="0"/>
              <a:t>Σ</a:t>
            </a:r>
            <a:r>
              <a:rPr lang="en-US" altLang="zh-TW" dirty="0"/>
              <a:t>*</a:t>
            </a:r>
            <a:r>
              <a:rPr lang="en-US" altLang="zh-TW" i="1" dirty="0"/>
              <a:t> </a:t>
            </a:r>
            <a:r>
              <a:rPr lang="en-US" altLang="zh-TW" dirty="0"/>
              <a:t>and </a:t>
            </a:r>
            <a:r>
              <a:rPr lang="en-US" altLang="zh-TW" i="1" dirty="0"/>
              <a:t>a</a:t>
            </a:r>
            <a:r>
              <a:rPr lang="en-US" altLang="zh-TW" dirty="0"/>
              <a:t> ∊ </a:t>
            </a:r>
            <a:r>
              <a:rPr lang="el-GR" altLang="zh-TW" dirty="0"/>
              <a:t>Σ</a:t>
            </a:r>
            <a:r>
              <a:rPr lang="en-US" altLang="zh-TW" dirty="0"/>
              <a:t>, </a:t>
            </a:r>
            <a:r>
              <a:rPr lang="en-US" altLang="zh-TW" i="1" dirty="0" err="1"/>
              <a:t>aa</a:t>
            </a:r>
            <a:r>
              <a:rPr lang="en-US" altLang="zh-TW" i="1" dirty="0"/>
              <a:t> </a:t>
            </a:r>
            <a:r>
              <a:rPr lang="en-US" altLang="zh-TW" dirty="0"/>
              <a:t>∊ </a:t>
            </a:r>
            <a:r>
              <a:rPr lang="el-GR" altLang="zh-TW" dirty="0"/>
              <a:t>Σ</a:t>
            </a:r>
            <a:r>
              <a:rPr lang="en-US" altLang="zh-TW" dirty="0"/>
              <a:t>*.</a:t>
            </a:r>
          </a:p>
          <a:p>
            <a:pPr lvl="1">
              <a:lnSpc>
                <a:spcPct val="150000"/>
              </a:lnSpc>
            </a:pPr>
            <a:r>
              <a:rPr lang="en-US" altLang="zh-TW" dirty="0"/>
              <a:t>Since </a:t>
            </a:r>
            <a:r>
              <a:rPr lang="en-US" altLang="zh-TW" i="1" dirty="0" err="1"/>
              <a:t>aa</a:t>
            </a:r>
            <a:r>
              <a:rPr lang="en-US" altLang="zh-TW" i="1" dirty="0"/>
              <a:t> </a:t>
            </a:r>
            <a:r>
              <a:rPr lang="en-US" altLang="zh-TW" dirty="0"/>
              <a:t>∊ </a:t>
            </a:r>
            <a:r>
              <a:rPr lang="el-GR" altLang="zh-TW" dirty="0"/>
              <a:t>Σ</a:t>
            </a:r>
            <a:r>
              <a:rPr lang="en-US" altLang="zh-TW" dirty="0"/>
              <a:t>*</a:t>
            </a:r>
            <a:r>
              <a:rPr lang="en-US" altLang="zh-TW" i="1" dirty="0"/>
              <a:t> </a:t>
            </a:r>
            <a:r>
              <a:rPr lang="en-US" altLang="zh-TW" dirty="0"/>
              <a:t>and </a:t>
            </a:r>
            <a:r>
              <a:rPr lang="en-US" altLang="zh-TW" i="1" dirty="0"/>
              <a:t>b</a:t>
            </a:r>
            <a:r>
              <a:rPr lang="en-US" altLang="zh-TW" dirty="0"/>
              <a:t> ∊ </a:t>
            </a:r>
            <a:r>
              <a:rPr lang="el-GR" altLang="zh-TW" dirty="0"/>
              <a:t>Σ</a:t>
            </a:r>
            <a:r>
              <a:rPr lang="en-US" altLang="zh-TW" dirty="0"/>
              <a:t>, </a:t>
            </a:r>
            <a:r>
              <a:rPr lang="en-US" altLang="zh-TW" i="1" dirty="0" err="1"/>
              <a:t>aab</a:t>
            </a:r>
            <a:r>
              <a:rPr lang="en-US" altLang="zh-TW" i="1" dirty="0"/>
              <a:t> </a:t>
            </a:r>
            <a:r>
              <a:rPr lang="en-US" altLang="zh-TW" dirty="0"/>
              <a:t>∊ </a:t>
            </a:r>
            <a:r>
              <a:rPr lang="el-GR" altLang="zh-TW" dirty="0"/>
              <a:t>Σ</a:t>
            </a:r>
            <a:r>
              <a:rPr lang="en-US" altLang="zh-TW" dirty="0"/>
              <a:t>*.</a:t>
            </a:r>
            <a:endParaRPr lang="en-US" altLang="zh-TW" dirty="0">
              <a:sym typeface="Symbol" pitchFamily="18" charset="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t>Climbing an Infinite Ladder</a:t>
            </a:r>
          </a:p>
        </p:txBody>
      </p:sp>
      <p:pic>
        <p:nvPicPr>
          <p:cNvPr id="9219" name="Content Placeholder 3" descr="0401.jpg"/>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5638800" y="838200"/>
            <a:ext cx="3248025" cy="5446713"/>
          </a:xfrm>
        </p:spPr>
      </p:pic>
      <p:sp>
        <p:nvSpPr>
          <p:cNvPr id="5" name="TextBox 4"/>
          <p:cNvSpPr txBox="1"/>
          <p:nvPr/>
        </p:nvSpPr>
        <p:spPr>
          <a:xfrm>
            <a:off x="217714" y="1143000"/>
            <a:ext cx="6248400" cy="1323439"/>
          </a:xfrm>
          <a:prstGeom prst="rect">
            <a:avLst/>
          </a:prstGeom>
          <a:noFill/>
        </p:spPr>
        <p:txBody>
          <a:bodyPr>
            <a:spAutoFit/>
          </a:bodyPr>
          <a:lstStyle/>
          <a:p>
            <a:pPr fontAlgn="auto">
              <a:spcBef>
                <a:spcPts val="0"/>
              </a:spcBef>
              <a:spcAft>
                <a:spcPts val="0"/>
              </a:spcAft>
              <a:defRPr/>
            </a:pPr>
            <a:r>
              <a:rPr kumimoji="0" lang="en-US" sz="2000" dirty="0">
                <a:latin typeface="Times New Roman" pitchFamily="18" charset="0"/>
                <a:ea typeface="+mn-ea"/>
                <a:cs typeface="Times New Roman" pitchFamily="18" charset="0"/>
              </a:rPr>
              <a:t>Suppose we have an infinite ladder:</a:t>
            </a:r>
          </a:p>
          <a:p>
            <a:pPr marL="342900" indent="-342900" fontAlgn="auto">
              <a:spcBef>
                <a:spcPts val="0"/>
              </a:spcBef>
              <a:spcAft>
                <a:spcPts val="0"/>
              </a:spcAft>
              <a:buFont typeface="+mj-lt"/>
              <a:buAutoNum type="arabicPeriod"/>
              <a:defRPr/>
            </a:pPr>
            <a:r>
              <a:rPr kumimoji="0" lang="en-US" sz="2000" dirty="0">
                <a:latin typeface="Times New Roman" pitchFamily="18" charset="0"/>
                <a:ea typeface="+mn-ea"/>
                <a:cs typeface="Times New Roman" pitchFamily="18" charset="0"/>
              </a:rPr>
              <a:t>We can reach the first rung of the ladder.</a:t>
            </a:r>
          </a:p>
          <a:p>
            <a:pPr marL="342900" indent="-342900" fontAlgn="auto">
              <a:spcBef>
                <a:spcPts val="0"/>
              </a:spcBef>
              <a:spcAft>
                <a:spcPts val="0"/>
              </a:spcAft>
              <a:buFont typeface="+mj-lt"/>
              <a:buAutoNum type="arabicPeriod"/>
              <a:defRPr/>
            </a:pPr>
            <a:r>
              <a:rPr kumimoji="0" lang="en-US" sz="2000" dirty="0">
                <a:latin typeface="Times New Roman" pitchFamily="18" charset="0"/>
                <a:ea typeface="+mn-ea"/>
                <a:cs typeface="Times New Roman" pitchFamily="18" charset="0"/>
              </a:rPr>
              <a:t>If we can reach a particular rung of the ladder, then we can reach the next rung.</a:t>
            </a:r>
          </a:p>
        </p:txBody>
      </p:sp>
      <p:sp>
        <p:nvSpPr>
          <p:cNvPr id="9221" name="TextBox 5"/>
          <p:cNvSpPr txBox="1">
            <a:spLocks noChangeArrowheads="1"/>
          </p:cNvSpPr>
          <p:nvPr/>
        </p:nvSpPr>
        <p:spPr bwMode="auto">
          <a:xfrm>
            <a:off x="217714" y="2950457"/>
            <a:ext cx="54483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kumimoji="0" lang="en-US" altLang="zh-TW" sz="2000" dirty="0">
                <a:latin typeface="Times New Roman" pitchFamily="18" charset="0"/>
                <a:cs typeface="Times New Roman" pitchFamily="18" charset="0"/>
              </a:rPr>
              <a:t>From (1), we can reach the first rung. Then by applying (2), we can reach the second rung. Applying (2) again, we can reach the third rung and so on. We can apply (2) any number of times to reach any particular rung, no matter how high up.</a:t>
            </a:r>
          </a:p>
        </p:txBody>
      </p:sp>
      <p:sp>
        <p:nvSpPr>
          <p:cNvPr id="9222" name="TextBox 6"/>
          <p:cNvSpPr txBox="1">
            <a:spLocks noChangeArrowheads="1"/>
          </p:cNvSpPr>
          <p:nvPr/>
        </p:nvSpPr>
        <p:spPr bwMode="auto">
          <a:xfrm>
            <a:off x="616857" y="5050971"/>
            <a:ext cx="4191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kumimoji="0" lang="en-US" altLang="zh-TW" sz="2000" dirty="0">
                <a:solidFill>
                  <a:srgbClr val="0070C0"/>
                </a:solidFill>
                <a:latin typeface="Times New Roman" pitchFamily="18" charset="0"/>
                <a:cs typeface="Times New Roman" pitchFamily="18" charset="0"/>
              </a:rPr>
              <a:t>This example motivates proof by mathematical induction.</a:t>
            </a:r>
          </a:p>
        </p:txBody>
      </p:sp>
      <p:sp>
        <p:nvSpPr>
          <p:cNvPr id="3" name="投影片編號版面配置區 2"/>
          <p:cNvSpPr>
            <a:spLocks noGrp="1"/>
          </p:cNvSpPr>
          <p:nvPr>
            <p:ph type="sldNum" sz="quarter" idx="12"/>
          </p:nvPr>
        </p:nvSpPr>
        <p:spPr/>
        <p:txBody>
          <a:bodyPr/>
          <a:lstStyle/>
          <a:p>
            <a:pPr>
              <a:defRPr/>
            </a:pPr>
            <a:fld id="{DF3787D2-9022-4A44-8827-117AD5DEEFBA}" type="slidenum">
              <a:rPr lang="en-US" smtClean="0"/>
              <a:pPr>
                <a:defRPr/>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ltLang="zh-TW"/>
              <a:t>String Concatenation</a:t>
            </a:r>
            <a:endParaRPr lang="en-US" altLang="zh-TW" dirty="0"/>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40</a:t>
            </a:fld>
            <a:endParaRPr lang="en-US"/>
          </a:p>
        </p:txBody>
      </p:sp>
      <p:sp>
        <p:nvSpPr>
          <p:cNvPr id="9" name="Content Placeholder 2"/>
          <p:cNvSpPr>
            <a:spLocks noGrp="1"/>
          </p:cNvSpPr>
          <p:nvPr>
            <p:ph idx="1"/>
          </p:nvPr>
        </p:nvSpPr>
        <p:spPr>
          <a:xfrm>
            <a:off x="228600" y="1295400"/>
            <a:ext cx="8686800" cy="5029201"/>
          </a:xfrm>
        </p:spPr>
        <p:txBody>
          <a:bodyPr>
            <a:normAutofit lnSpcReduction="10000"/>
          </a:bodyPr>
          <a:lstStyle/>
          <a:p>
            <a:pPr>
              <a:lnSpc>
                <a:spcPct val="150000"/>
              </a:lnSpc>
            </a:pPr>
            <a:r>
              <a:rPr lang="en-US" altLang="zh-TW" b="1" dirty="0"/>
              <a:t>Definition</a:t>
            </a:r>
            <a:r>
              <a:rPr lang="en-US" altLang="zh-TW" dirty="0"/>
              <a:t>: Let </a:t>
            </a:r>
            <a:r>
              <a:rPr lang="el-GR" altLang="zh-TW" dirty="0"/>
              <a:t>Σ</a:t>
            </a:r>
            <a:r>
              <a:rPr lang="en-US" altLang="zh-TW" dirty="0"/>
              <a:t> be a set of symbols and </a:t>
            </a:r>
            <a:r>
              <a:rPr lang="el-GR" altLang="zh-TW" dirty="0"/>
              <a:t>Σ</a:t>
            </a:r>
            <a:r>
              <a:rPr lang="en-US" altLang="zh-TW" dirty="0"/>
              <a:t>* be the set of strings formed from the symbols in </a:t>
            </a:r>
            <a:r>
              <a:rPr lang="el-GR" altLang="zh-TW" dirty="0"/>
              <a:t>Σ</a:t>
            </a:r>
            <a:r>
              <a:rPr lang="en-US" altLang="zh-TW" dirty="0"/>
              <a:t>. We can define the </a:t>
            </a:r>
            <a:r>
              <a:rPr lang="en-US" altLang="zh-TW" dirty="0">
                <a:solidFill>
                  <a:srgbClr val="FF0000"/>
                </a:solidFill>
              </a:rPr>
              <a:t>concatenation of two strings</a:t>
            </a:r>
            <a:r>
              <a:rPr lang="en-US" altLang="zh-TW" dirty="0"/>
              <a:t>, denoted by </a:t>
            </a:r>
            <a:r>
              <a:rPr lang="en-US" altLang="zh-TW" dirty="0">
                <a:solidFill>
                  <a:srgbClr val="FF0000"/>
                </a:solidFill>
              </a:rPr>
              <a:t>∙ </a:t>
            </a:r>
            <a:r>
              <a:rPr lang="en-US" altLang="zh-TW" dirty="0"/>
              <a:t>, recursively as follows.</a:t>
            </a:r>
          </a:p>
          <a:p>
            <a:pPr lvl="1">
              <a:lnSpc>
                <a:spcPct val="150000"/>
              </a:lnSpc>
            </a:pPr>
            <a:r>
              <a:rPr lang="en-US" altLang="zh-TW" dirty="0"/>
              <a:t>BASIS STEP: If </a:t>
            </a:r>
            <a:r>
              <a:rPr lang="en-US" altLang="zh-TW" i="1" dirty="0"/>
              <a:t>w </a:t>
            </a:r>
            <a:r>
              <a:rPr lang="en-US" altLang="zh-TW" dirty="0">
                <a:sym typeface="Symbol" pitchFamily="18" charset="2"/>
              </a:rPr>
              <a:t></a:t>
            </a:r>
            <a:r>
              <a:rPr lang="en-US" altLang="zh-TW" dirty="0"/>
              <a:t> </a:t>
            </a:r>
            <a:r>
              <a:rPr lang="el-GR" altLang="zh-TW" dirty="0"/>
              <a:t>Σ</a:t>
            </a:r>
            <a:r>
              <a:rPr lang="en-US" altLang="zh-TW" dirty="0"/>
              <a:t>*</a:t>
            </a:r>
            <a:r>
              <a:rPr lang="en-US" altLang="zh-TW" i="1" dirty="0"/>
              <a:t>, </a:t>
            </a:r>
            <a:r>
              <a:rPr lang="en-US" altLang="zh-TW" dirty="0"/>
              <a:t>then</a:t>
            </a:r>
            <a:r>
              <a:rPr lang="en-US" altLang="zh-TW" i="1" dirty="0"/>
              <a:t> w</a:t>
            </a:r>
            <a:r>
              <a:rPr lang="en-US" altLang="zh-TW" dirty="0"/>
              <a:t> ∙</a:t>
            </a:r>
            <a:r>
              <a:rPr lang="el-GR" altLang="zh-TW" dirty="0"/>
              <a:t> λ</a:t>
            </a:r>
            <a:r>
              <a:rPr lang="en-US" altLang="zh-TW" dirty="0"/>
              <a:t>= </a:t>
            </a:r>
            <a:r>
              <a:rPr lang="en-US" altLang="zh-TW" i="1" dirty="0"/>
              <a:t>w</a:t>
            </a:r>
            <a:r>
              <a:rPr lang="en-US" altLang="zh-TW" dirty="0"/>
              <a:t>.</a:t>
            </a:r>
          </a:p>
          <a:p>
            <a:pPr lvl="1">
              <a:lnSpc>
                <a:spcPct val="150000"/>
              </a:lnSpc>
            </a:pPr>
            <a:r>
              <a:rPr lang="en-US" altLang="zh-TW" dirty="0"/>
              <a:t>RECURSIVE STEP: If </a:t>
            </a:r>
            <a:r>
              <a:rPr lang="en-US" altLang="zh-TW" i="1" dirty="0"/>
              <a:t>w</a:t>
            </a:r>
            <a:r>
              <a:rPr lang="en-US" altLang="zh-TW" baseline="-25000" dirty="0"/>
              <a:t>1</a:t>
            </a:r>
            <a:r>
              <a:rPr lang="en-US" altLang="zh-TW" i="1" dirty="0"/>
              <a:t> </a:t>
            </a:r>
            <a:r>
              <a:rPr lang="en-US" altLang="zh-TW" dirty="0">
                <a:sym typeface="Symbol" pitchFamily="18" charset="2"/>
              </a:rPr>
              <a:t></a:t>
            </a:r>
            <a:r>
              <a:rPr lang="en-US" altLang="zh-TW" dirty="0"/>
              <a:t> </a:t>
            </a:r>
            <a:r>
              <a:rPr lang="el-GR" altLang="zh-TW" dirty="0"/>
              <a:t>Σ</a:t>
            </a:r>
            <a:r>
              <a:rPr lang="en-US" altLang="zh-TW" dirty="0"/>
              <a:t>* and</a:t>
            </a:r>
            <a:r>
              <a:rPr lang="en-US" altLang="zh-TW" i="1" dirty="0"/>
              <a:t> w</a:t>
            </a:r>
            <a:r>
              <a:rPr lang="en-US" altLang="zh-TW" baseline="-25000" dirty="0"/>
              <a:t>2</a:t>
            </a:r>
            <a:r>
              <a:rPr lang="en-US" altLang="zh-TW" i="1" dirty="0"/>
              <a:t> </a:t>
            </a:r>
            <a:r>
              <a:rPr lang="en-US" altLang="zh-TW" dirty="0">
                <a:sym typeface="Symbol" pitchFamily="18" charset="2"/>
              </a:rPr>
              <a:t></a:t>
            </a:r>
            <a:r>
              <a:rPr lang="en-US" altLang="zh-TW" dirty="0"/>
              <a:t> </a:t>
            </a:r>
            <a:r>
              <a:rPr lang="el-GR" altLang="zh-TW" dirty="0"/>
              <a:t>Σ</a:t>
            </a:r>
            <a:r>
              <a:rPr lang="en-US" altLang="zh-TW" dirty="0"/>
              <a:t>* and </a:t>
            </a:r>
            <a:r>
              <a:rPr lang="en-US" altLang="zh-TW" i="1" dirty="0"/>
              <a:t>x</a:t>
            </a:r>
            <a:r>
              <a:rPr lang="en-US" altLang="zh-TW" dirty="0">
                <a:sym typeface="Symbol" pitchFamily="18" charset="2"/>
              </a:rPr>
              <a:t> </a:t>
            </a:r>
            <a:r>
              <a:rPr lang="en-US" altLang="zh-TW" dirty="0"/>
              <a:t> </a:t>
            </a:r>
            <a:r>
              <a:rPr lang="el-GR" altLang="zh-TW" dirty="0"/>
              <a:t>Σ</a:t>
            </a:r>
            <a:r>
              <a:rPr lang="en-US" altLang="zh-TW" i="1" dirty="0"/>
              <a:t>, </a:t>
            </a:r>
            <a:r>
              <a:rPr lang="en-US" altLang="zh-TW" dirty="0"/>
              <a:t>then</a:t>
            </a:r>
            <a:r>
              <a:rPr lang="en-US" altLang="zh-TW" i="1" dirty="0"/>
              <a:t> </a:t>
            </a:r>
            <a:br>
              <a:rPr lang="en-US" altLang="zh-TW" i="1" dirty="0"/>
            </a:br>
            <a:r>
              <a:rPr lang="en-US" altLang="zh-TW" i="1" dirty="0"/>
              <a:t>w</a:t>
            </a:r>
            <a:r>
              <a:rPr lang="en-US" altLang="zh-TW" dirty="0"/>
              <a:t> </a:t>
            </a:r>
            <a:r>
              <a:rPr lang="en-US" altLang="zh-TW" baseline="-25000" dirty="0"/>
              <a:t>1</a:t>
            </a:r>
            <a:r>
              <a:rPr lang="en-US" altLang="zh-TW" dirty="0"/>
              <a:t>∙</a:t>
            </a:r>
            <a:r>
              <a:rPr lang="el-GR" altLang="zh-TW" dirty="0"/>
              <a:t> </a:t>
            </a:r>
            <a:r>
              <a:rPr lang="en-US" altLang="zh-TW" dirty="0"/>
              <a:t>(</a:t>
            </a:r>
            <a:r>
              <a:rPr lang="en-US" altLang="zh-TW" i="1" dirty="0"/>
              <a:t>w</a:t>
            </a:r>
            <a:r>
              <a:rPr lang="en-US" altLang="zh-TW" baseline="-25000" dirty="0"/>
              <a:t>2 </a:t>
            </a:r>
            <a:r>
              <a:rPr lang="en-US" altLang="zh-TW" i="1" dirty="0"/>
              <a:t>x</a:t>
            </a:r>
            <a:r>
              <a:rPr lang="en-US" altLang="zh-TW" dirty="0"/>
              <a:t>) = (</a:t>
            </a:r>
            <a:r>
              <a:rPr lang="en-US" altLang="zh-TW" i="1" dirty="0"/>
              <a:t>w</a:t>
            </a:r>
            <a:r>
              <a:rPr lang="en-US" altLang="zh-TW" baseline="-25000" dirty="0"/>
              <a:t>1 </a:t>
            </a:r>
            <a:r>
              <a:rPr lang="en-US" altLang="zh-TW" dirty="0"/>
              <a:t>∙</a:t>
            </a:r>
            <a:r>
              <a:rPr lang="en-US" altLang="zh-TW" i="1" dirty="0"/>
              <a:t> w</a:t>
            </a:r>
            <a:r>
              <a:rPr lang="en-US" altLang="zh-TW" baseline="-25000" dirty="0"/>
              <a:t>2</a:t>
            </a:r>
            <a:r>
              <a:rPr lang="en-US" altLang="zh-TW" dirty="0"/>
              <a:t>)</a:t>
            </a:r>
            <a:r>
              <a:rPr lang="en-US" altLang="zh-TW" i="1" dirty="0"/>
              <a:t>x</a:t>
            </a:r>
            <a:r>
              <a:rPr lang="en-US" altLang="zh-TW" dirty="0"/>
              <a:t>.</a:t>
            </a:r>
          </a:p>
          <a:p>
            <a:pPr eaLnBrk="1" hangingPunct="1">
              <a:lnSpc>
                <a:spcPct val="150000"/>
              </a:lnSpc>
            </a:pPr>
            <a:r>
              <a:rPr lang="en-US" altLang="zh-TW" dirty="0"/>
              <a:t>Often </a:t>
            </a:r>
            <a:r>
              <a:rPr lang="en-US" altLang="zh-TW" i="1" dirty="0"/>
              <a:t>w</a:t>
            </a:r>
            <a:r>
              <a:rPr lang="en-US" altLang="zh-TW" baseline="-25000" dirty="0"/>
              <a:t>1 </a:t>
            </a:r>
            <a:r>
              <a:rPr lang="en-US" altLang="zh-TW" dirty="0"/>
              <a:t>∙</a:t>
            </a:r>
            <a:r>
              <a:rPr lang="en-US" altLang="zh-TW" i="1" dirty="0"/>
              <a:t> w</a:t>
            </a:r>
            <a:r>
              <a:rPr lang="en-US" altLang="zh-TW" baseline="-25000" dirty="0"/>
              <a:t>2</a:t>
            </a:r>
            <a:r>
              <a:rPr lang="en-US" altLang="zh-TW" dirty="0"/>
              <a:t> is written as </a:t>
            </a:r>
            <a:r>
              <a:rPr lang="en-US" altLang="zh-TW" i="1" dirty="0"/>
              <a:t>w</a:t>
            </a:r>
            <a:r>
              <a:rPr lang="en-US" altLang="zh-TW" baseline="-25000" dirty="0"/>
              <a:t>1 </a:t>
            </a:r>
            <a:r>
              <a:rPr lang="en-US" altLang="zh-TW" i="1" dirty="0"/>
              <a:t>w</a:t>
            </a:r>
            <a:r>
              <a:rPr lang="en-US" altLang="zh-TW" baseline="-25000" dirty="0"/>
              <a:t>2</a:t>
            </a:r>
            <a:r>
              <a:rPr lang="en-US" altLang="zh-TW" dirty="0"/>
              <a:t>.</a:t>
            </a:r>
          </a:p>
          <a:p>
            <a:pPr eaLnBrk="1" hangingPunct="1">
              <a:lnSpc>
                <a:spcPct val="150000"/>
              </a:lnSpc>
            </a:pPr>
            <a:r>
              <a:rPr lang="en-US" altLang="zh-TW" dirty="0"/>
              <a:t>If </a:t>
            </a:r>
            <a:r>
              <a:rPr lang="en-US" altLang="zh-TW" i="1" dirty="0"/>
              <a:t>w</a:t>
            </a:r>
            <a:r>
              <a:rPr lang="en-US" altLang="zh-TW" baseline="-25000" dirty="0"/>
              <a:t>1 </a:t>
            </a:r>
            <a:r>
              <a:rPr lang="en-US" altLang="zh-TW" dirty="0"/>
              <a:t>= </a:t>
            </a:r>
            <a:r>
              <a:rPr lang="en-US" altLang="zh-TW" i="1" dirty="0" err="1"/>
              <a:t>abra</a:t>
            </a:r>
            <a:r>
              <a:rPr lang="en-US" altLang="zh-TW" dirty="0"/>
              <a:t> and </a:t>
            </a:r>
            <a:r>
              <a:rPr lang="en-US" altLang="zh-TW" i="1" dirty="0"/>
              <a:t>w</a:t>
            </a:r>
            <a:r>
              <a:rPr lang="en-US" altLang="zh-TW" baseline="-25000" dirty="0"/>
              <a:t>2 </a:t>
            </a:r>
            <a:r>
              <a:rPr lang="en-US" altLang="zh-TW" dirty="0"/>
              <a:t>= </a:t>
            </a:r>
            <a:r>
              <a:rPr lang="en-US" altLang="zh-TW" i="1" dirty="0" err="1"/>
              <a:t>cadabra</a:t>
            </a:r>
            <a:r>
              <a:rPr lang="en-US" altLang="zh-TW" dirty="0"/>
              <a:t>, the concatenation </a:t>
            </a:r>
            <a:br>
              <a:rPr lang="en-US" altLang="zh-TW" dirty="0"/>
            </a:br>
            <a:r>
              <a:rPr lang="en-US" altLang="zh-TW" i="1" dirty="0"/>
              <a:t>w</a:t>
            </a:r>
            <a:r>
              <a:rPr lang="en-US" altLang="zh-TW" baseline="-25000" dirty="0"/>
              <a:t>1 </a:t>
            </a:r>
            <a:r>
              <a:rPr lang="en-US" altLang="zh-TW" i="1" dirty="0"/>
              <a:t>w</a:t>
            </a:r>
            <a:r>
              <a:rPr lang="en-US" altLang="zh-TW" baseline="-25000" dirty="0"/>
              <a:t>2 </a:t>
            </a:r>
            <a:r>
              <a:rPr lang="en-US" altLang="zh-TW" dirty="0"/>
              <a:t>= </a:t>
            </a:r>
            <a:r>
              <a:rPr lang="en-US" altLang="zh-TW" i="1" dirty="0"/>
              <a:t>abracadabra.</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p:txBody>
          <a:bodyPr/>
          <a:lstStyle/>
          <a:p>
            <a:r>
              <a:rPr lang="en-US" altLang="zh-TW" dirty="0"/>
              <a:t>Length of a String</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41</a:t>
            </a:fld>
            <a:endParaRPr lang="en-US"/>
          </a:p>
        </p:txBody>
      </p:sp>
      <p:sp>
        <p:nvSpPr>
          <p:cNvPr id="9" name="Content Placeholder 2"/>
          <p:cNvSpPr>
            <a:spLocks noGrp="1"/>
          </p:cNvSpPr>
          <p:nvPr>
            <p:ph idx="1"/>
          </p:nvPr>
        </p:nvSpPr>
        <p:spPr>
          <a:xfrm>
            <a:off x="228600" y="1295400"/>
            <a:ext cx="8686800" cy="5029201"/>
          </a:xfrm>
        </p:spPr>
        <p:txBody>
          <a:bodyPr/>
          <a:lstStyle/>
          <a:p>
            <a:pPr>
              <a:lnSpc>
                <a:spcPct val="150000"/>
              </a:lnSpc>
            </a:pPr>
            <a:r>
              <a:rPr lang="en-US" altLang="zh-TW" dirty="0"/>
              <a:t>Example: Give a recursive definition of </a:t>
            </a:r>
            <a:r>
              <a:rPr lang="en-US" altLang="zh-TW" i="1" dirty="0"/>
              <a:t>l</a:t>
            </a:r>
            <a:r>
              <a:rPr lang="en-US" altLang="zh-TW" dirty="0"/>
              <a:t>(</a:t>
            </a:r>
            <a:r>
              <a:rPr lang="en-US" altLang="zh-TW" i="1" dirty="0"/>
              <a:t>w</a:t>
            </a:r>
            <a:r>
              <a:rPr lang="en-US" altLang="zh-TW" dirty="0"/>
              <a:t>), the </a:t>
            </a:r>
            <a:r>
              <a:rPr lang="en-US" altLang="zh-TW" dirty="0">
                <a:solidFill>
                  <a:srgbClr val="FF0000"/>
                </a:solidFill>
              </a:rPr>
              <a:t>length of the string </a:t>
            </a:r>
            <a:r>
              <a:rPr lang="en-US" altLang="zh-TW" i="1" dirty="0"/>
              <a:t>w</a:t>
            </a:r>
            <a:r>
              <a:rPr lang="en-US" altLang="zh-TW" dirty="0"/>
              <a:t>.</a:t>
            </a:r>
          </a:p>
          <a:p>
            <a:pPr lvl="1">
              <a:lnSpc>
                <a:spcPct val="150000"/>
              </a:lnSpc>
            </a:pPr>
            <a:r>
              <a:rPr lang="en-US" altLang="zh-TW" dirty="0"/>
              <a:t>The length of a string can be recursively defined by:</a:t>
            </a:r>
          </a:p>
          <a:p>
            <a:pPr lvl="2">
              <a:lnSpc>
                <a:spcPct val="150000"/>
              </a:lnSpc>
            </a:pPr>
            <a:r>
              <a:rPr lang="en-US" altLang="zh-TW" sz="2200" i="1" dirty="0"/>
              <a:t>l</a:t>
            </a:r>
            <a:r>
              <a:rPr lang="en-US" altLang="zh-TW" sz="2200" dirty="0"/>
              <a:t>(</a:t>
            </a:r>
            <a:r>
              <a:rPr lang="el-GR" altLang="zh-TW" sz="2200" i="1" dirty="0"/>
              <a:t>λ</a:t>
            </a:r>
            <a:r>
              <a:rPr lang="en-US" altLang="zh-TW" sz="2200" dirty="0"/>
              <a:t>) = 0;</a:t>
            </a:r>
          </a:p>
          <a:p>
            <a:pPr lvl="2">
              <a:lnSpc>
                <a:spcPct val="150000"/>
              </a:lnSpc>
            </a:pPr>
            <a:r>
              <a:rPr lang="en-US" altLang="zh-TW" sz="2200" i="1" dirty="0"/>
              <a:t>l</a:t>
            </a:r>
            <a:r>
              <a:rPr lang="en-US" altLang="zh-TW" sz="2200" dirty="0"/>
              <a:t>(</a:t>
            </a:r>
            <a:r>
              <a:rPr lang="en-US" altLang="zh-TW" sz="2200" i="1" dirty="0" err="1"/>
              <a:t>wx</a:t>
            </a:r>
            <a:r>
              <a:rPr lang="en-US" altLang="zh-TW" sz="2200" dirty="0"/>
              <a:t>) = </a:t>
            </a:r>
            <a:r>
              <a:rPr lang="en-US" altLang="zh-TW" sz="2200" i="1" dirty="0"/>
              <a:t>l</a:t>
            </a:r>
            <a:r>
              <a:rPr lang="en-US" altLang="zh-TW" sz="2200" dirty="0"/>
              <a:t>(</a:t>
            </a:r>
            <a:r>
              <a:rPr lang="en-US" altLang="zh-TW" sz="2200" i="1" dirty="0"/>
              <a:t>w</a:t>
            </a:r>
            <a:r>
              <a:rPr lang="en-US" altLang="zh-TW" sz="2200" dirty="0"/>
              <a:t>) + 1 if </a:t>
            </a:r>
            <a:r>
              <a:rPr lang="en-US" altLang="zh-TW" sz="2200" i="1" dirty="0"/>
              <a:t>w </a:t>
            </a:r>
            <a:r>
              <a:rPr lang="en-US" altLang="zh-TW" sz="2200" dirty="0"/>
              <a:t>∊ </a:t>
            </a:r>
            <a:r>
              <a:rPr lang="el-GR" altLang="zh-TW" sz="2200" dirty="0"/>
              <a:t>Σ</a:t>
            </a:r>
            <a:r>
              <a:rPr lang="en-US" altLang="zh-TW" sz="2200" dirty="0"/>
              <a:t>* and </a:t>
            </a:r>
            <a:r>
              <a:rPr lang="en-US" altLang="zh-TW" sz="2200" i="1" dirty="0"/>
              <a:t>x</a:t>
            </a:r>
            <a:r>
              <a:rPr lang="en-US" altLang="zh-TW" sz="2200" dirty="0">
                <a:sym typeface="Symbol" pitchFamily="18" charset="2"/>
              </a:rPr>
              <a:t> </a:t>
            </a:r>
            <a:r>
              <a:rPr lang="en-US" altLang="zh-TW" sz="2200" dirty="0"/>
              <a:t>∊ </a:t>
            </a:r>
            <a:r>
              <a:rPr lang="el-GR" altLang="zh-TW" sz="2200" dirty="0"/>
              <a:t>Σ</a:t>
            </a:r>
            <a:r>
              <a:rPr lang="en-US" altLang="zh-TW" sz="2200" i="1" dirty="0"/>
              <a:t>. </a:t>
            </a:r>
          </a:p>
          <a:p>
            <a:pPr>
              <a:lnSpc>
                <a:spcPct val="150000"/>
              </a:lnSpc>
            </a:pPr>
            <a:r>
              <a:rPr lang="en-US" altLang="zh-TW" dirty="0"/>
              <a:t>Example: Find the length of the string “test” by the above recursive definition of the length of string.</a:t>
            </a:r>
          </a:p>
          <a:p>
            <a:pPr lvl="1">
              <a:lnSpc>
                <a:spcPct val="150000"/>
              </a:lnSpc>
            </a:pPr>
            <a:r>
              <a:rPr lang="en-US" altLang="zh-TW" i="1" dirty="0"/>
              <a:t>l</a:t>
            </a:r>
            <a:r>
              <a:rPr lang="en-US" altLang="zh-TW" dirty="0"/>
              <a:t>(test) = </a:t>
            </a:r>
            <a:r>
              <a:rPr lang="en-US" altLang="zh-TW" i="1" dirty="0"/>
              <a:t>l</a:t>
            </a:r>
            <a:r>
              <a:rPr lang="en-US" altLang="zh-TW" dirty="0"/>
              <a:t>(</a:t>
            </a:r>
            <a:r>
              <a:rPr lang="en-US" altLang="zh-TW" dirty="0" err="1"/>
              <a:t>tes</a:t>
            </a:r>
            <a:r>
              <a:rPr lang="en-US" altLang="zh-TW" dirty="0"/>
              <a:t>) + 1 = </a:t>
            </a:r>
            <a:r>
              <a:rPr lang="en-US" altLang="zh-TW" i="1" dirty="0"/>
              <a:t>l</a:t>
            </a:r>
            <a:r>
              <a:rPr lang="en-US" altLang="zh-TW" dirty="0"/>
              <a:t>(</a:t>
            </a:r>
            <a:r>
              <a:rPr lang="en-US" altLang="zh-TW" dirty="0" err="1"/>
              <a:t>te</a:t>
            </a:r>
            <a:r>
              <a:rPr lang="en-US" altLang="zh-TW" dirty="0"/>
              <a:t>) + 2 = </a:t>
            </a:r>
            <a:r>
              <a:rPr lang="en-US" altLang="zh-TW" i="1" dirty="0"/>
              <a:t>l</a:t>
            </a:r>
            <a:r>
              <a:rPr lang="en-US" altLang="zh-TW" dirty="0"/>
              <a:t>(t) + 3 = </a:t>
            </a:r>
            <a:r>
              <a:rPr lang="en-US" altLang="zh-TW" i="1" dirty="0"/>
              <a:t>l</a:t>
            </a:r>
            <a:r>
              <a:rPr lang="en-US" altLang="zh-TW" dirty="0"/>
              <a:t>(</a:t>
            </a:r>
            <a:r>
              <a:rPr lang="el-GR" altLang="zh-TW" i="1" dirty="0"/>
              <a:t>λ</a:t>
            </a:r>
            <a:r>
              <a:rPr lang="en-US" altLang="zh-TW" dirty="0"/>
              <a:t>) + 4 = 0 + 4 = 4</a:t>
            </a:r>
          </a:p>
          <a:p>
            <a:pPr lvl="2">
              <a:lnSpc>
                <a:spcPct val="150000"/>
              </a:lnSpc>
            </a:pPr>
            <a:endParaRPr lang="en-US" altLang="zh-TW" sz="2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zh-TW" dirty="0"/>
              <a:t>Well-Formed Formulae in Propositional Logic</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42</a:t>
            </a:fld>
            <a:endParaRPr lang="en-US"/>
          </a:p>
        </p:txBody>
      </p:sp>
      <p:sp>
        <p:nvSpPr>
          <p:cNvPr id="9" name="Content Placeholder 2"/>
          <p:cNvSpPr>
            <a:spLocks noGrp="1"/>
          </p:cNvSpPr>
          <p:nvPr>
            <p:ph idx="1"/>
          </p:nvPr>
        </p:nvSpPr>
        <p:spPr>
          <a:xfrm>
            <a:off x="228600" y="1295400"/>
            <a:ext cx="8763000" cy="5029201"/>
          </a:xfrm>
        </p:spPr>
        <p:txBody>
          <a:bodyPr/>
          <a:lstStyle/>
          <a:p>
            <a:pPr>
              <a:lnSpc>
                <a:spcPct val="150000"/>
              </a:lnSpc>
            </a:pPr>
            <a:r>
              <a:rPr lang="en-US" altLang="zh-TW" b="1" dirty="0"/>
              <a:t>Definition</a:t>
            </a:r>
            <a:r>
              <a:rPr lang="en-US" altLang="zh-TW" dirty="0"/>
              <a:t>: The set of </a:t>
            </a:r>
            <a:r>
              <a:rPr lang="en-US" altLang="zh-TW" i="1" dirty="0">
                <a:solidFill>
                  <a:srgbClr val="FF0000"/>
                </a:solidFill>
              </a:rPr>
              <a:t>well-formed formulae </a:t>
            </a:r>
            <a:r>
              <a:rPr lang="en-US" altLang="zh-TW" dirty="0"/>
              <a:t>in propositional logic involving T, F, propositional variables, and operators from the set {</a:t>
            </a:r>
            <a:r>
              <a:rPr lang="en-US" altLang="zh-TW" dirty="0">
                <a:latin typeface="Cambria Math" pitchFamily="18" charset="0"/>
              </a:rPr>
              <a:t>¬,∧,∨,→,↔</a:t>
            </a:r>
            <a:r>
              <a:rPr lang="en-US" altLang="zh-TW" dirty="0"/>
              <a:t>}.</a:t>
            </a:r>
          </a:p>
          <a:p>
            <a:pPr lvl="1">
              <a:lnSpc>
                <a:spcPct val="150000"/>
              </a:lnSpc>
            </a:pPr>
            <a:r>
              <a:rPr lang="en-US" altLang="zh-TW" dirty="0"/>
              <a:t>BASIS STEP</a:t>
            </a:r>
            <a:r>
              <a:rPr lang="en-US" altLang="zh-TW" dirty="0">
                <a:latin typeface="Cambria Math" pitchFamily="18" charset="0"/>
              </a:rPr>
              <a:t>:</a:t>
            </a:r>
            <a:r>
              <a:rPr lang="en-US" altLang="zh-TW" dirty="0"/>
              <a:t> T, F, and </a:t>
            </a:r>
            <a:r>
              <a:rPr lang="en-US" altLang="zh-TW" i="1" dirty="0"/>
              <a:t>s</a:t>
            </a:r>
            <a:r>
              <a:rPr lang="en-US" altLang="zh-TW" dirty="0"/>
              <a:t>, where </a:t>
            </a:r>
            <a:r>
              <a:rPr lang="en-US" altLang="zh-TW" i="1" dirty="0"/>
              <a:t>s</a:t>
            </a:r>
            <a:r>
              <a:rPr lang="en-US" altLang="zh-TW" dirty="0"/>
              <a:t> is a propositional variable, are well-formed formulae.</a:t>
            </a:r>
            <a:endParaRPr lang="en-US" altLang="zh-TW" i="1" dirty="0"/>
          </a:p>
          <a:p>
            <a:pPr lvl="1">
              <a:lnSpc>
                <a:spcPct val="150000"/>
              </a:lnSpc>
            </a:pPr>
            <a:r>
              <a:rPr lang="en-US" altLang="zh-TW" dirty="0"/>
              <a:t>RECURSIVE STEP: If </a:t>
            </a:r>
            <a:r>
              <a:rPr lang="en-US" altLang="zh-TW" i="1" dirty="0"/>
              <a:t>D</a:t>
            </a:r>
            <a:r>
              <a:rPr lang="en-US" altLang="zh-TW" dirty="0"/>
              <a:t> and </a:t>
            </a:r>
            <a:r>
              <a:rPr lang="en-US" altLang="zh-TW" i="1" dirty="0"/>
              <a:t>E</a:t>
            </a:r>
            <a:r>
              <a:rPr lang="en-US" altLang="zh-TW" dirty="0"/>
              <a:t> are well formed formulae, then (</a:t>
            </a:r>
            <a:r>
              <a:rPr lang="en-US" altLang="zh-TW" dirty="0">
                <a:latin typeface="Cambria Math" pitchFamily="18" charset="0"/>
              </a:rPr>
              <a:t>¬</a:t>
            </a:r>
            <a:r>
              <a:rPr lang="en-US" altLang="zh-TW" i="1" dirty="0"/>
              <a:t> D</a:t>
            </a:r>
            <a:r>
              <a:rPr lang="en-US" altLang="zh-TW" dirty="0"/>
              <a:t>)</a:t>
            </a:r>
            <a:r>
              <a:rPr lang="en-US" altLang="zh-TW" i="1" dirty="0"/>
              <a:t>, </a:t>
            </a:r>
            <a:r>
              <a:rPr lang="en-US" altLang="zh-TW" dirty="0"/>
              <a:t>(</a:t>
            </a:r>
            <a:r>
              <a:rPr lang="en-US" altLang="zh-TW" i="1" dirty="0"/>
              <a:t>D</a:t>
            </a:r>
            <a:r>
              <a:rPr lang="en-US" altLang="zh-TW" dirty="0">
                <a:latin typeface="Cambria Math" pitchFamily="18" charset="0"/>
              </a:rPr>
              <a:t> ∧ </a:t>
            </a:r>
            <a:r>
              <a:rPr lang="en-US" altLang="zh-TW" i="1" dirty="0"/>
              <a:t>E</a:t>
            </a:r>
            <a:r>
              <a:rPr lang="en-US" altLang="zh-TW" dirty="0"/>
              <a:t>),</a:t>
            </a:r>
            <a:r>
              <a:rPr lang="en-US" altLang="zh-TW" i="1" dirty="0"/>
              <a:t> </a:t>
            </a:r>
            <a:r>
              <a:rPr lang="en-US" altLang="zh-TW" dirty="0"/>
              <a:t>(</a:t>
            </a:r>
            <a:r>
              <a:rPr lang="en-US" altLang="zh-TW" i="1" dirty="0"/>
              <a:t>D</a:t>
            </a:r>
            <a:r>
              <a:rPr lang="en-US" altLang="zh-TW" dirty="0">
                <a:latin typeface="Cambria Math" pitchFamily="18" charset="0"/>
              </a:rPr>
              <a:t> ∨ </a:t>
            </a:r>
            <a:r>
              <a:rPr lang="en-US" altLang="zh-TW" i="1" dirty="0"/>
              <a:t>E</a:t>
            </a:r>
            <a:r>
              <a:rPr lang="en-US" altLang="zh-TW" dirty="0"/>
              <a:t>), (</a:t>
            </a:r>
            <a:r>
              <a:rPr lang="en-US" altLang="zh-TW" i="1" dirty="0"/>
              <a:t>D</a:t>
            </a:r>
            <a:r>
              <a:rPr lang="en-US" altLang="zh-TW" dirty="0">
                <a:latin typeface="Cambria Math" pitchFamily="18" charset="0"/>
              </a:rPr>
              <a:t> → </a:t>
            </a:r>
            <a:r>
              <a:rPr lang="en-US" altLang="zh-TW" i="1" dirty="0"/>
              <a:t>E</a:t>
            </a:r>
            <a:r>
              <a:rPr lang="en-US" altLang="zh-TW" dirty="0"/>
              <a:t>), and (</a:t>
            </a:r>
            <a:r>
              <a:rPr lang="en-US" altLang="zh-TW" i="1" dirty="0"/>
              <a:t>D</a:t>
            </a:r>
            <a:r>
              <a:rPr lang="en-US" altLang="zh-TW" dirty="0">
                <a:latin typeface="Cambria Math" pitchFamily="18" charset="0"/>
              </a:rPr>
              <a:t> ↔ </a:t>
            </a:r>
            <a:r>
              <a:rPr lang="en-US" altLang="zh-TW" i="1" dirty="0"/>
              <a:t>E</a:t>
            </a:r>
            <a:r>
              <a:rPr lang="en-US" altLang="zh-TW" dirty="0"/>
              <a:t>) are well-formed formulae.</a:t>
            </a:r>
          </a:p>
          <a:p>
            <a:pPr>
              <a:lnSpc>
                <a:spcPct val="150000"/>
              </a:lnSpc>
            </a:pPr>
            <a:r>
              <a:rPr lang="en-US" altLang="zh-TW" dirty="0"/>
              <a:t>Examples: ((</a:t>
            </a:r>
            <a:r>
              <a:rPr lang="en-US" altLang="zh-TW" i="1" dirty="0"/>
              <a:t>p</a:t>
            </a:r>
            <a:r>
              <a:rPr lang="en-US" altLang="zh-TW" dirty="0"/>
              <a:t> </a:t>
            </a:r>
            <a:r>
              <a:rPr lang="en-US" altLang="zh-TW" dirty="0">
                <a:latin typeface="Cambria Math" pitchFamily="18" charset="0"/>
              </a:rPr>
              <a:t>∨</a:t>
            </a:r>
            <a:r>
              <a:rPr lang="en-US" altLang="zh-TW" i="1" dirty="0"/>
              <a:t>q</a:t>
            </a:r>
            <a:r>
              <a:rPr lang="en-US" altLang="zh-TW" dirty="0">
                <a:latin typeface="Cambria Math" pitchFamily="18" charset="0"/>
              </a:rPr>
              <a:t>) → (</a:t>
            </a:r>
            <a:r>
              <a:rPr lang="en-US" altLang="zh-TW" i="1" dirty="0"/>
              <a:t>q</a:t>
            </a:r>
            <a:r>
              <a:rPr lang="en-US" altLang="zh-TW" dirty="0">
                <a:latin typeface="Cambria Math" pitchFamily="18" charset="0"/>
              </a:rPr>
              <a:t> ∧ F</a:t>
            </a:r>
            <a:r>
              <a:rPr lang="en-US" altLang="zh-TW" dirty="0"/>
              <a:t>))</a:t>
            </a:r>
            <a:r>
              <a:rPr lang="en-US" altLang="zh-TW" dirty="0">
                <a:latin typeface="Cambria Math" pitchFamily="18" charset="0"/>
              </a:rPr>
              <a:t> </a:t>
            </a:r>
            <a:r>
              <a:rPr lang="en-US" altLang="zh-TW" dirty="0"/>
              <a:t>is a well-formed formula. </a:t>
            </a:r>
            <a:br>
              <a:rPr lang="en-US" altLang="zh-TW" dirty="0"/>
            </a:br>
            <a:r>
              <a:rPr lang="en-US" altLang="zh-TW" dirty="0"/>
              <a:t>		</a:t>
            </a:r>
            <a:r>
              <a:rPr lang="en-US" altLang="zh-TW" i="1" dirty="0" err="1"/>
              <a:t>pq</a:t>
            </a:r>
            <a:r>
              <a:rPr lang="en-US" altLang="zh-TW" i="1" dirty="0"/>
              <a:t> </a:t>
            </a:r>
            <a:r>
              <a:rPr lang="en-US" altLang="zh-TW" dirty="0">
                <a:latin typeface="Cambria Math" pitchFamily="18" charset="0"/>
              </a:rPr>
              <a:t>∧ </a:t>
            </a:r>
            <a:r>
              <a:rPr lang="en-US" altLang="zh-TW" dirty="0"/>
              <a:t>is not a well formed formula.</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zh-TW" dirty="0"/>
              <a:t>Rooted Trees</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43</a:t>
            </a:fld>
            <a:endParaRPr lang="en-US"/>
          </a:p>
        </p:txBody>
      </p:sp>
      <p:sp>
        <p:nvSpPr>
          <p:cNvPr id="6" name="Rectangle 3"/>
          <p:cNvSpPr txBox="1">
            <a:spLocks noChangeArrowheads="1"/>
          </p:cNvSpPr>
          <p:nvPr/>
        </p:nvSpPr>
        <p:spPr bwMode="auto">
          <a:xfrm>
            <a:off x="228600" y="1219200"/>
            <a:ext cx="8763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300"/>
              </a:spcBef>
              <a:spcAft>
                <a:spcPts val="300"/>
              </a:spcAft>
              <a:buClr>
                <a:srgbClr val="0BD0D9"/>
              </a:buClr>
              <a:buSzPct val="95000"/>
              <a:buFont typeface="Wingdings 2" pitchFamily="18" charset="2"/>
              <a:buChar char=""/>
              <a:defRPr sz="2400" kern="1200">
                <a:solidFill>
                  <a:schemeClr val="tx1"/>
                </a:solidFill>
                <a:latin typeface="Times New Roman" pitchFamily="18" charset="0"/>
                <a:ea typeface="+mn-ea"/>
                <a:cs typeface="Times New Roman" pitchFamily="18" charset="0"/>
              </a:defRPr>
            </a:lvl1pPr>
            <a:lvl2pPr marL="639763" indent="-246063" algn="l" rtl="0" eaLnBrk="1" fontAlgn="base" hangingPunct="1">
              <a:spcBef>
                <a:spcPts val="300"/>
              </a:spcBef>
              <a:spcAft>
                <a:spcPts val="300"/>
              </a:spcAft>
              <a:buClr>
                <a:schemeClr val="accent1"/>
              </a:buClr>
              <a:buSzPct val="85000"/>
              <a:buFont typeface="Wingdings 2" pitchFamily="18" charset="2"/>
              <a:buChar char=""/>
              <a:defRPr sz="2200" kern="1200">
                <a:solidFill>
                  <a:schemeClr val="tx1"/>
                </a:solidFill>
                <a:latin typeface="Times New Roman" pitchFamily="18" charset="0"/>
                <a:ea typeface="+mn-ea"/>
                <a:cs typeface="Times New Roman" pitchFamily="18" charset="0"/>
              </a:defRPr>
            </a:lvl2pPr>
            <a:lvl3pPr marL="914400" indent="-246063" algn="l" rtl="0" eaLnBrk="1" fontAlgn="base" hangingPunct="1">
              <a:spcBef>
                <a:spcPts val="300"/>
              </a:spcBef>
              <a:spcAft>
                <a:spcPts val="300"/>
              </a:spcAft>
              <a:buClr>
                <a:schemeClr val="accent2"/>
              </a:buClr>
              <a:buSzPct val="70000"/>
              <a:buFont typeface="Wingdings 2" pitchFamily="18" charset="2"/>
              <a:buChar char=""/>
              <a:defRPr sz="2000" kern="1200">
                <a:solidFill>
                  <a:schemeClr val="tx1"/>
                </a:solidFill>
                <a:latin typeface="Times New Roman" pitchFamily="18" charset="0"/>
                <a:ea typeface="+mn-ea"/>
                <a:cs typeface="Times New Roman" pitchFamily="18" charset="0"/>
              </a:defRPr>
            </a:lvl3pPr>
            <a:lvl4pPr marL="1187450" indent="-209550" algn="l" rtl="0" eaLnBrk="1" fontAlgn="base" hangingPunct="1">
              <a:spcBef>
                <a:spcPts val="300"/>
              </a:spcBef>
              <a:spcAft>
                <a:spcPts val="300"/>
              </a:spcAft>
              <a:buClr>
                <a:srgbClr val="0BD0D9"/>
              </a:buClr>
              <a:buSzPct val="65000"/>
              <a:buFont typeface="Wingdings 2" pitchFamily="18" charset="2"/>
              <a:buChar char=""/>
              <a:defRPr sz="2000" kern="1200">
                <a:solidFill>
                  <a:schemeClr val="tx1"/>
                </a:solidFill>
                <a:latin typeface="Times New Roman" pitchFamily="18" charset="0"/>
                <a:ea typeface="+mn-ea"/>
                <a:cs typeface="Times New Roman" pitchFamily="18" charset="0"/>
              </a:defRPr>
            </a:lvl4pPr>
            <a:lvl5pPr marL="1462088" indent="-209550" algn="l" rtl="0" eaLnBrk="1" fontAlgn="base" hangingPunct="1">
              <a:spcBef>
                <a:spcPts val="200"/>
              </a:spcBef>
              <a:spcAft>
                <a:spcPts val="200"/>
              </a:spcAft>
              <a:buClr>
                <a:srgbClr val="10CF9B"/>
              </a:buClr>
              <a:buSzPct val="65000"/>
              <a:buFont typeface="Wingdings 2" pitchFamily="18" charset="2"/>
              <a:buChar char=""/>
              <a:defRPr sz="2000" kern="1200">
                <a:solidFill>
                  <a:schemeClr val="tx1"/>
                </a:solidFill>
                <a:latin typeface="Times New Roman" pitchFamily="18" charset="0"/>
                <a:ea typeface="+mn-ea"/>
                <a:cs typeface="Times New Roman" pitchFamily="18" charset="0"/>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nSpc>
                <a:spcPct val="150000"/>
              </a:lnSpc>
            </a:pPr>
            <a:r>
              <a:rPr lang="en-US" altLang="zh-TW" b="1" dirty="0">
                <a:ea typeface="新細明體" charset="-120"/>
              </a:rPr>
              <a:t>Definition</a:t>
            </a:r>
            <a:r>
              <a:rPr lang="en-US" altLang="zh-TW" dirty="0">
                <a:ea typeface="新細明體" charset="-120"/>
              </a:rPr>
              <a:t>: The </a:t>
            </a:r>
            <a:r>
              <a:rPr lang="en-US" altLang="zh-TW" dirty="0">
                <a:solidFill>
                  <a:srgbClr val="FF0000"/>
                </a:solidFill>
                <a:ea typeface="新細明體" charset="-120"/>
              </a:rPr>
              <a:t>set of </a:t>
            </a:r>
            <a:r>
              <a:rPr lang="en-US" altLang="zh-TW" i="1" dirty="0">
                <a:solidFill>
                  <a:srgbClr val="FF0000"/>
                </a:solidFill>
                <a:ea typeface="新細明體" charset="-120"/>
              </a:rPr>
              <a:t>rooted trees</a:t>
            </a:r>
            <a:r>
              <a:rPr lang="en-US" altLang="zh-TW" dirty="0">
                <a:ea typeface="新細明體" charset="-120"/>
              </a:rPr>
              <a:t>, where a rooted tree consists of a set of </a:t>
            </a:r>
            <a:r>
              <a:rPr lang="en-US" altLang="zh-TW" dirty="0">
                <a:solidFill>
                  <a:srgbClr val="00B050"/>
                </a:solidFill>
                <a:ea typeface="新細明體" charset="-120"/>
              </a:rPr>
              <a:t>vertices </a:t>
            </a:r>
            <a:r>
              <a:rPr lang="en-US" altLang="zh-TW" dirty="0">
                <a:ea typeface="新細明體" charset="-120"/>
              </a:rPr>
              <a:t>containing a distinguished vertex </a:t>
            </a:r>
            <a:r>
              <a:rPr lang="en-US" altLang="zh-TW" i="1" dirty="0">
                <a:solidFill>
                  <a:srgbClr val="00B050"/>
                </a:solidFill>
                <a:ea typeface="新細明體" charset="-120"/>
              </a:rPr>
              <a:t>root</a:t>
            </a:r>
            <a:r>
              <a:rPr lang="en-US" altLang="zh-TW" dirty="0">
                <a:ea typeface="新細明體" charset="-120"/>
              </a:rPr>
              <a:t>, and </a:t>
            </a:r>
            <a:r>
              <a:rPr lang="en-US" altLang="zh-TW" dirty="0">
                <a:solidFill>
                  <a:srgbClr val="00B050"/>
                </a:solidFill>
                <a:ea typeface="新細明體" charset="-120"/>
              </a:rPr>
              <a:t>edges </a:t>
            </a:r>
            <a:r>
              <a:rPr lang="en-US" altLang="zh-TW" dirty="0">
                <a:ea typeface="新細明體" charset="-120"/>
              </a:rPr>
              <a:t>connecting these vertices, can be defined recursively by:</a:t>
            </a:r>
          </a:p>
          <a:p>
            <a:pPr lvl="1">
              <a:lnSpc>
                <a:spcPct val="170000"/>
              </a:lnSpc>
            </a:pPr>
            <a:r>
              <a:rPr lang="en-US" altLang="zh-TW" dirty="0">
                <a:solidFill>
                  <a:srgbClr val="7030A0"/>
                </a:solidFill>
                <a:ea typeface="新細明體" charset="-120"/>
                <a:sym typeface="Symbol" pitchFamily="18" charset="2"/>
              </a:rPr>
              <a:t>Basis step</a:t>
            </a:r>
            <a:r>
              <a:rPr lang="en-US" altLang="zh-TW" dirty="0">
                <a:ea typeface="新細明體" charset="-120"/>
                <a:sym typeface="Symbol" pitchFamily="18" charset="2"/>
              </a:rPr>
              <a:t>: A single vertex </a:t>
            </a:r>
            <a:r>
              <a:rPr lang="en-US" altLang="zh-TW" i="1" dirty="0">
                <a:ea typeface="新細明體" charset="-120"/>
                <a:sym typeface="Symbol" pitchFamily="18" charset="2"/>
              </a:rPr>
              <a:t>r</a:t>
            </a:r>
            <a:r>
              <a:rPr lang="en-US" altLang="zh-TW" dirty="0">
                <a:ea typeface="新細明體" charset="-120"/>
                <a:sym typeface="Symbol" pitchFamily="18" charset="2"/>
              </a:rPr>
              <a:t> is a rooted tree.</a:t>
            </a:r>
          </a:p>
          <a:p>
            <a:pPr lvl="1">
              <a:lnSpc>
                <a:spcPct val="170000"/>
              </a:lnSpc>
            </a:pPr>
            <a:r>
              <a:rPr lang="en-US" altLang="zh-TW" dirty="0">
                <a:solidFill>
                  <a:srgbClr val="7030A0"/>
                </a:solidFill>
                <a:ea typeface="新細明體" charset="-120"/>
              </a:rPr>
              <a:t>Recursive step</a:t>
            </a:r>
            <a:r>
              <a:rPr lang="en-US" altLang="zh-TW" dirty="0">
                <a:ea typeface="新細明體" charset="-120"/>
              </a:rPr>
              <a:t>: Suppose that </a:t>
            </a:r>
            <a:r>
              <a:rPr lang="en-US" altLang="zh-TW" i="1" dirty="0">
                <a:ea typeface="新細明體" charset="-120"/>
              </a:rPr>
              <a:t>T</a:t>
            </a:r>
            <a:r>
              <a:rPr lang="en-US" altLang="zh-TW" baseline="-25000" dirty="0">
                <a:ea typeface="新細明體" charset="-120"/>
              </a:rPr>
              <a:t>1</a:t>
            </a:r>
            <a:r>
              <a:rPr lang="en-US" altLang="zh-TW" dirty="0">
                <a:ea typeface="新細明體" charset="-120"/>
              </a:rPr>
              <a:t>, </a:t>
            </a:r>
            <a:r>
              <a:rPr lang="en-US" altLang="zh-TW" i="1" dirty="0">
                <a:ea typeface="新細明體" charset="-120"/>
              </a:rPr>
              <a:t>T</a:t>
            </a:r>
            <a:r>
              <a:rPr lang="en-US" altLang="zh-TW" baseline="-25000" dirty="0">
                <a:ea typeface="新細明體" charset="-120"/>
              </a:rPr>
              <a:t>2</a:t>
            </a:r>
            <a:r>
              <a:rPr lang="en-US" altLang="zh-TW" dirty="0">
                <a:ea typeface="新細明體" charset="-120"/>
              </a:rPr>
              <a:t>, …, </a:t>
            </a:r>
            <a:r>
              <a:rPr lang="en-US" altLang="zh-TW" i="1" dirty="0" err="1">
                <a:ea typeface="新細明體" charset="-120"/>
              </a:rPr>
              <a:t>T</a:t>
            </a:r>
            <a:r>
              <a:rPr lang="en-US" altLang="zh-TW" i="1" baseline="-25000" dirty="0" err="1">
                <a:ea typeface="新細明體" charset="-120"/>
              </a:rPr>
              <a:t>n</a:t>
            </a:r>
            <a:r>
              <a:rPr lang="en-US" altLang="zh-TW" dirty="0">
                <a:ea typeface="新細明體" charset="-120"/>
              </a:rPr>
              <a:t> are </a:t>
            </a:r>
            <a:r>
              <a:rPr lang="en-US" altLang="zh-TW" dirty="0">
                <a:solidFill>
                  <a:srgbClr val="006600"/>
                </a:solidFill>
                <a:ea typeface="新細明體" charset="-120"/>
              </a:rPr>
              <a:t>disjoint</a:t>
            </a:r>
            <a:r>
              <a:rPr lang="en-US" altLang="zh-TW" dirty="0">
                <a:ea typeface="新細明體" charset="-120"/>
              </a:rPr>
              <a:t> rooted trees with roots </a:t>
            </a:r>
            <a:r>
              <a:rPr lang="en-US" altLang="zh-TW" i="1" dirty="0">
                <a:ea typeface="新細明體" charset="-120"/>
              </a:rPr>
              <a:t>r</a:t>
            </a:r>
            <a:r>
              <a:rPr lang="en-US" altLang="zh-TW" baseline="-25000" dirty="0">
                <a:ea typeface="新細明體" charset="-120"/>
              </a:rPr>
              <a:t>1</a:t>
            </a:r>
            <a:r>
              <a:rPr lang="en-US" altLang="zh-TW" dirty="0">
                <a:ea typeface="新細明體" charset="-120"/>
              </a:rPr>
              <a:t>, </a:t>
            </a:r>
            <a:r>
              <a:rPr lang="en-US" altLang="zh-TW" i="1" dirty="0">
                <a:ea typeface="新細明體" charset="-120"/>
              </a:rPr>
              <a:t>r</a:t>
            </a:r>
            <a:r>
              <a:rPr lang="en-US" altLang="zh-TW" baseline="-25000" dirty="0">
                <a:ea typeface="新細明體" charset="-120"/>
              </a:rPr>
              <a:t>2</a:t>
            </a:r>
            <a:r>
              <a:rPr lang="en-US" altLang="zh-TW" dirty="0">
                <a:ea typeface="新細明體" charset="-120"/>
              </a:rPr>
              <a:t>, …, </a:t>
            </a:r>
            <a:r>
              <a:rPr lang="en-US" altLang="zh-TW" i="1" dirty="0" err="1">
                <a:ea typeface="新細明體" charset="-120"/>
              </a:rPr>
              <a:t>r</a:t>
            </a:r>
            <a:r>
              <a:rPr lang="en-US" altLang="zh-TW" i="1" baseline="-25000" dirty="0" err="1">
                <a:ea typeface="新細明體" charset="-120"/>
              </a:rPr>
              <a:t>n</a:t>
            </a:r>
            <a:r>
              <a:rPr lang="en-US" altLang="zh-TW" dirty="0">
                <a:ea typeface="新細明體" charset="-120"/>
              </a:rPr>
              <a:t>. Then, the graph formed by starting with a root </a:t>
            </a:r>
            <a:r>
              <a:rPr lang="en-US" altLang="zh-TW" i="1" dirty="0">
                <a:ea typeface="新細明體" charset="-120"/>
              </a:rPr>
              <a:t>r</a:t>
            </a:r>
            <a:r>
              <a:rPr lang="en-US" altLang="zh-TW" dirty="0">
                <a:ea typeface="新細明體" charset="-120"/>
              </a:rPr>
              <a:t>, which is not in any of the rooted trees </a:t>
            </a:r>
            <a:r>
              <a:rPr lang="en-US" altLang="zh-TW" i="1" dirty="0">
                <a:solidFill>
                  <a:srgbClr val="006600"/>
                </a:solidFill>
                <a:ea typeface="新細明體" charset="-120"/>
              </a:rPr>
              <a:t>T</a:t>
            </a:r>
            <a:r>
              <a:rPr lang="en-US" altLang="zh-TW" baseline="-25000" dirty="0">
                <a:solidFill>
                  <a:srgbClr val="006600"/>
                </a:solidFill>
                <a:ea typeface="新細明體" charset="-120"/>
              </a:rPr>
              <a:t>1</a:t>
            </a:r>
            <a:r>
              <a:rPr lang="en-US" altLang="zh-TW" dirty="0">
                <a:solidFill>
                  <a:srgbClr val="006600"/>
                </a:solidFill>
                <a:ea typeface="新細明體" charset="-120"/>
              </a:rPr>
              <a:t>, </a:t>
            </a:r>
            <a:r>
              <a:rPr lang="en-US" altLang="zh-TW" i="1" dirty="0">
                <a:solidFill>
                  <a:srgbClr val="006600"/>
                </a:solidFill>
                <a:ea typeface="新細明體" charset="-120"/>
              </a:rPr>
              <a:t>T</a:t>
            </a:r>
            <a:r>
              <a:rPr lang="en-US" altLang="zh-TW" baseline="-25000" dirty="0">
                <a:solidFill>
                  <a:srgbClr val="006600"/>
                </a:solidFill>
                <a:ea typeface="新細明體" charset="-120"/>
              </a:rPr>
              <a:t>2</a:t>
            </a:r>
            <a:r>
              <a:rPr lang="en-US" altLang="zh-TW" dirty="0">
                <a:solidFill>
                  <a:srgbClr val="006600"/>
                </a:solidFill>
                <a:ea typeface="新細明體" charset="-120"/>
              </a:rPr>
              <a:t>, …, </a:t>
            </a:r>
            <a:r>
              <a:rPr lang="en-US" altLang="zh-TW" i="1" dirty="0" err="1">
                <a:solidFill>
                  <a:srgbClr val="006600"/>
                </a:solidFill>
                <a:ea typeface="新細明體" charset="-120"/>
              </a:rPr>
              <a:t>T</a:t>
            </a:r>
            <a:r>
              <a:rPr lang="en-US" altLang="zh-TW" i="1" baseline="-25000" dirty="0" err="1">
                <a:solidFill>
                  <a:srgbClr val="006600"/>
                </a:solidFill>
                <a:ea typeface="新細明體" charset="-120"/>
              </a:rPr>
              <a:t>n</a:t>
            </a:r>
            <a:r>
              <a:rPr lang="en-US" altLang="zh-TW" dirty="0">
                <a:ea typeface="新細明體" charset="-120"/>
              </a:rPr>
              <a:t>, and adding an edge from </a:t>
            </a:r>
            <a:r>
              <a:rPr lang="en-US" altLang="zh-TW" i="1" dirty="0">
                <a:solidFill>
                  <a:srgbClr val="FF0000"/>
                </a:solidFill>
                <a:ea typeface="新細明體" charset="-120"/>
              </a:rPr>
              <a:t>r</a:t>
            </a:r>
            <a:r>
              <a:rPr lang="en-US" altLang="zh-TW" dirty="0">
                <a:ea typeface="新細明體" charset="-120"/>
              </a:rPr>
              <a:t> to each of </a:t>
            </a:r>
            <a:r>
              <a:rPr lang="en-US" altLang="zh-TW" i="1" dirty="0">
                <a:ea typeface="新細明體" charset="-120"/>
              </a:rPr>
              <a:t>r</a:t>
            </a:r>
            <a:r>
              <a:rPr lang="en-US" altLang="zh-TW" baseline="-25000" dirty="0">
                <a:ea typeface="新細明體" charset="-120"/>
              </a:rPr>
              <a:t>1</a:t>
            </a:r>
            <a:r>
              <a:rPr lang="en-US" altLang="zh-TW" dirty="0">
                <a:ea typeface="新細明體" charset="-120"/>
              </a:rPr>
              <a:t>, </a:t>
            </a:r>
            <a:r>
              <a:rPr lang="en-US" altLang="zh-TW" i="1" dirty="0">
                <a:ea typeface="新細明體" charset="-120"/>
              </a:rPr>
              <a:t>r</a:t>
            </a:r>
            <a:r>
              <a:rPr lang="en-US" altLang="zh-TW" baseline="-25000" dirty="0">
                <a:ea typeface="新細明體" charset="-120"/>
              </a:rPr>
              <a:t>2</a:t>
            </a:r>
            <a:r>
              <a:rPr lang="en-US" altLang="zh-TW" dirty="0">
                <a:ea typeface="新細明體" charset="-120"/>
              </a:rPr>
              <a:t>, …, </a:t>
            </a:r>
            <a:r>
              <a:rPr lang="en-US" altLang="zh-TW" i="1" dirty="0" err="1">
                <a:ea typeface="新細明體" charset="-120"/>
              </a:rPr>
              <a:t>r</a:t>
            </a:r>
            <a:r>
              <a:rPr lang="en-US" altLang="zh-TW" i="1" baseline="-25000" dirty="0" err="1">
                <a:ea typeface="新細明體" charset="-120"/>
              </a:rPr>
              <a:t>n</a:t>
            </a:r>
            <a:r>
              <a:rPr lang="en-US" altLang="zh-TW" dirty="0">
                <a:ea typeface="新細明體" charset="-120"/>
              </a:rPr>
              <a:t>, is also a rooted tree.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zh-TW" dirty="0"/>
              <a:t>Building Up Rooted Trees</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44</a:t>
            </a:fld>
            <a:endParaRPr lang="en-US"/>
          </a:p>
        </p:txBody>
      </p:sp>
      <p:pic>
        <p:nvPicPr>
          <p:cNvPr id="12" name="Content Placeholder 3" descr="0416.jpg"/>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533400" y="1676400"/>
            <a:ext cx="7967382" cy="2971800"/>
          </a:xfrm>
        </p:spPr>
      </p:pic>
      <p:sp>
        <p:nvSpPr>
          <p:cNvPr id="6" name="Text Box 5"/>
          <p:cNvSpPr txBox="1">
            <a:spLocks noChangeArrowheads="1"/>
          </p:cNvSpPr>
          <p:nvPr/>
        </p:nvSpPr>
        <p:spPr bwMode="auto">
          <a:xfrm>
            <a:off x="1640342" y="5227637"/>
            <a:ext cx="5449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TW" sz="2000" dirty="0">
                <a:solidFill>
                  <a:srgbClr val="000099"/>
                </a:solidFill>
                <a:ea typeface="新細明體" charset="-120"/>
              </a:rPr>
              <a:t>Note: Binary trees are a special type of rooted trees.</a:t>
            </a:r>
          </a:p>
        </p:txBody>
      </p:sp>
      <p:sp>
        <p:nvSpPr>
          <p:cNvPr id="3" name="文字方塊 2"/>
          <p:cNvSpPr txBox="1"/>
          <p:nvPr/>
        </p:nvSpPr>
        <p:spPr>
          <a:xfrm>
            <a:off x="4267200" y="2205335"/>
            <a:ext cx="415498" cy="461665"/>
          </a:xfrm>
          <a:prstGeom prst="rect">
            <a:avLst/>
          </a:prstGeom>
          <a:noFill/>
        </p:spPr>
        <p:txBody>
          <a:bodyPr wrap="square" rtlCol="0">
            <a:spAutoFit/>
          </a:bodyPr>
          <a:lstStyle/>
          <a:p>
            <a:r>
              <a:rPr lang="en-US" altLang="zh-TW" sz="2400" dirty="0"/>
              <a:t>…</a:t>
            </a:r>
            <a:endParaRPr lang="zh-TW" altLang="en-US" sz="2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zh-TW" dirty="0"/>
              <a:t>Extended Binary Trees </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45</a:t>
            </a:fld>
            <a:endParaRPr lang="en-US"/>
          </a:p>
        </p:txBody>
      </p:sp>
      <p:sp>
        <p:nvSpPr>
          <p:cNvPr id="7" name="Rectangle 3"/>
          <p:cNvSpPr txBox="1">
            <a:spLocks noChangeArrowheads="1"/>
          </p:cNvSpPr>
          <p:nvPr/>
        </p:nvSpPr>
        <p:spPr bwMode="auto">
          <a:xfrm>
            <a:off x="457200" y="1371600"/>
            <a:ext cx="8305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300"/>
              </a:spcBef>
              <a:spcAft>
                <a:spcPts val="300"/>
              </a:spcAft>
              <a:buClr>
                <a:srgbClr val="0BD0D9"/>
              </a:buClr>
              <a:buSzPct val="95000"/>
              <a:buFont typeface="Wingdings 2" pitchFamily="18" charset="2"/>
              <a:buChar char=""/>
              <a:defRPr sz="2400" kern="1200">
                <a:solidFill>
                  <a:schemeClr val="tx1"/>
                </a:solidFill>
                <a:latin typeface="Times New Roman" pitchFamily="18" charset="0"/>
                <a:ea typeface="+mn-ea"/>
                <a:cs typeface="Times New Roman" pitchFamily="18" charset="0"/>
              </a:defRPr>
            </a:lvl1pPr>
            <a:lvl2pPr marL="639763" indent="-246063" algn="l" rtl="0" eaLnBrk="1" fontAlgn="base" hangingPunct="1">
              <a:spcBef>
                <a:spcPts val="300"/>
              </a:spcBef>
              <a:spcAft>
                <a:spcPts val="300"/>
              </a:spcAft>
              <a:buClr>
                <a:schemeClr val="accent1"/>
              </a:buClr>
              <a:buSzPct val="85000"/>
              <a:buFont typeface="Wingdings 2" pitchFamily="18" charset="2"/>
              <a:buChar char=""/>
              <a:defRPr sz="2200" kern="1200">
                <a:solidFill>
                  <a:schemeClr val="tx1"/>
                </a:solidFill>
                <a:latin typeface="Times New Roman" pitchFamily="18" charset="0"/>
                <a:ea typeface="+mn-ea"/>
                <a:cs typeface="Times New Roman" pitchFamily="18" charset="0"/>
              </a:defRPr>
            </a:lvl2pPr>
            <a:lvl3pPr marL="914400" indent="-246063" algn="l" rtl="0" eaLnBrk="1" fontAlgn="base" hangingPunct="1">
              <a:spcBef>
                <a:spcPts val="300"/>
              </a:spcBef>
              <a:spcAft>
                <a:spcPts val="300"/>
              </a:spcAft>
              <a:buClr>
                <a:schemeClr val="accent2"/>
              </a:buClr>
              <a:buSzPct val="70000"/>
              <a:buFont typeface="Wingdings 2" pitchFamily="18" charset="2"/>
              <a:buChar char=""/>
              <a:defRPr sz="2000" kern="1200">
                <a:solidFill>
                  <a:schemeClr val="tx1"/>
                </a:solidFill>
                <a:latin typeface="Times New Roman" pitchFamily="18" charset="0"/>
                <a:ea typeface="+mn-ea"/>
                <a:cs typeface="Times New Roman" pitchFamily="18" charset="0"/>
              </a:defRPr>
            </a:lvl3pPr>
            <a:lvl4pPr marL="1187450" indent="-209550" algn="l" rtl="0" eaLnBrk="1" fontAlgn="base" hangingPunct="1">
              <a:spcBef>
                <a:spcPts val="300"/>
              </a:spcBef>
              <a:spcAft>
                <a:spcPts val="300"/>
              </a:spcAft>
              <a:buClr>
                <a:srgbClr val="0BD0D9"/>
              </a:buClr>
              <a:buSzPct val="65000"/>
              <a:buFont typeface="Wingdings 2" pitchFamily="18" charset="2"/>
              <a:buChar char=""/>
              <a:defRPr sz="2000" kern="1200">
                <a:solidFill>
                  <a:schemeClr val="tx1"/>
                </a:solidFill>
                <a:latin typeface="Times New Roman" pitchFamily="18" charset="0"/>
                <a:ea typeface="+mn-ea"/>
                <a:cs typeface="Times New Roman" pitchFamily="18" charset="0"/>
              </a:defRPr>
            </a:lvl4pPr>
            <a:lvl5pPr marL="1462088" indent="-209550" algn="l" rtl="0" eaLnBrk="1" fontAlgn="base" hangingPunct="1">
              <a:spcBef>
                <a:spcPts val="200"/>
              </a:spcBef>
              <a:spcAft>
                <a:spcPts val="200"/>
              </a:spcAft>
              <a:buClr>
                <a:srgbClr val="10CF9B"/>
              </a:buClr>
              <a:buSzPct val="65000"/>
              <a:buFont typeface="Wingdings 2" pitchFamily="18" charset="2"/>
              <a:buChar char=""/>
              <a:defRPr sz="2000" kern="1200">
                <a:solidFill>
                  <a:schemeClr val="tx1"/>
                </a:solidFill>
                <a:latin typeface="Times New Roman" pitchFamily="18" charset="0"/>
                <a:ea typeface="+mn-ea"/>
                <a:cs typeface="Times New Roman" pitchFamily="18" charset="0"/>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nSpc>
                <a:spcPct val="150000"/>
              </a:lnSpc>
            </a:pPr>
            <a:r>
              <a:rPr lang="en-US" altLang="zh-TW" b="1" dirty="0">
                <a:ea typeface="新細明體" charset="-120"/>
              </a:rPr>
              <a:t>Definition</a:t>
            </a:r>
            <a:r>
              <a:rPr lang="en-US" altLang="zh-TW" dirty="0">
                <a:ea typeface="新細明體" charset="-120"/>
              </a:rPr>
              <a:t>: The set of </a:t>
            </a:r>
            <a:r>
              <a:rPr lang="en-US" altLang="zh-TW" i="1" dirty="0">
                <a:solidFill>
                  <a:srgbClr val="FF0000"/>
                </a:solidFill>
                <a:ea typeface="新細明體" charset="-120"/>
              </a:rPr>
              <a:t>extended binary trees</a:t>
            </a:r>
            <a:r>
              <a:rPr lang="en-US" altLang="zh-TW" dirty="0">
                <a:solidFill>
                  <a:srgbClr val="FF0000"/>
                </a:solidFill>
                <a:ea typeface="新細明體" charset="-120"/>
              </a:rPr>
              <a:t> </a:t>
            </a:r>
            <a:r>
              <a:rPr lang="en-US" altLang="zh-TW" dirty="0">
                <a:ea typeface="新細明體" charset="-120"/>
              </a:rPr>
              <a:t>can be defined recursively by:</a:t>
            </a:r>
          </a:p>
          <a:p>
            <a:pPr lvl="1">
              <a:lnSpc>
                <a:spcPct val="150000"/>
              </a:lnSpc>
            </a:pPr>
            <a:r>
              <a:rPr lang="en-US" altLang="zh-TW" dirty="0">
                <a:solidFill>
                  <a:srgbClr val="7030A0"/>
                </a:solidFill>
                <a:ea typeface="新細明體" charset="-120"/>
                <a:sym typeface="Symbol" pitchFamily="18" charset="2"/>
              </a:rPr>
              <a:t>Basis step</a:t>
            </a:r>
            <a:r>
              <a:rPr lang="en-US" altLang="zh-TW" dirty="0">
                <a:ea typeface="新細明體" charset="-120"/>
                <a:sym typeface="Symbol" pitchFamily="18" charset="2"/>
              </a:rPr>
              <a:t>: The empty set  is an extended binary tree. </a:t>
            </a:r>
          </a:p>
          <a:p>
            <a:pPr lvl="1">
              <a:lnSpc>
                <a:spcPct val="150000"/>
              </a:lnSpc>
            </a:pPr>
            <a:r>
              <a:rPr lang="en-US" altLang="zh-TW" dirty="0">
                <a:solidFill>
                  <a:srgbClr val="7030A0"/>
                </a:solidFill>
                <a:ea typeface="新細明體" charset="-120"/>
              </a:rPr>
              <a:t>Recursive step</a:t>
            </a:r>
            <a:r>
              <a:rPr lang="en-US" altLang="zh-TW" dirty="0">
                <a:ea typeface="新細明體" charset="-120"/>
              </a:rPr>
              <a:t>: If </a:t>
            </a:r>
            <a:r>
              <a:rPr lang="en-US" altLang="zh-TW" i="1" dirty="0">
                <a:ea typeface="新細明體" charset="-120"/>
              </a:rPr>
              <a:t>T</a:t>
            </a:r>
            <a:r>
              <a:rPr lang="en-US" altLang="zh-TW" baseline="-25000" dirty="0">
                <a:ea typeface="新細明體" charset="-120"/>
              </a:rPr>
              <a:t>1</a:t>
            </a:r>
            <a:r>
              <a:rPr lang="en-US" altLang="zh-TW" dirty="0">
                <a:ea typeface="新細明體" charset="-120"/>
              </a:rPr>
              <a:t> and </a:t>
            </a:r>
            <a:r>
              <a:rPr lang="en-US" altLang="zh-TW" i="1" dirty="0">
                <a:ea typeface="新細明體" charset="-120"/>
              </a:rPr>
              <a:t>T</a:t>
            </a:r>
            <a:r>
              <a:rPr lang="en-US" altLang="zh-TW" baseline="-25000" dirty="0">
                <a:ea typeface="新細明體" charset="-120"/>
              </a:rPr>
              <a:t>2</a:t>
            </a:r>
            <a:r>
              <a:rPr lang="en-US" altLang="zh-TW" dirty="0">
                <a:ea typeface="新細明體" charset="-120"/>
              </a:rPr>
              <a:t> are disjoint extended binary trees, there is an extended binary tree, denoted by </a:t>
            </a:r>
            <a:r>
              <a:rPr lang="en-US" altLang="zh-TW" i="1" dirty="0">
                <a:ea typeface="新細明體" charset="-120"/>
              </a:rPr>
              <a:t>T</a:t>
            </a:r>
            <a:r>
              <a:rPr lang="en-US" altLang="zh-TW" baseline="-25000" dirty="0">
                <a:ea typeface="新細明體" charset="-120"/>
              </a:rPr>
              <a:t>1</a:t>
            </a:r>
            <a:r>
              <a:rPr lang="en-US" altLang="zh-TW" dirty="0">
                <a:ea typeface="新細明體" charset="-120"/>
              </a:rPr>
              <a:t> · </a:t>
            </a:r>
            <a:r>
              <a:rPr lang="en-US" altLang="zh-TW" i="1" dirty="0">
                <a:ea typeface="新細明體" charset="-120"/>
              </a:rPr>
              <a:t>T</a:t>
            </a:r>
            <a:r>
              <a:rPr lang="en-US" altLang="zh-TW" baseline="-25000" dirty="0">
                <a:ea typeface="新細明體" charset="-120"/>
              </a:rPr>
              <a:t>2</a:t>
            </a:r>
            <a:r>
              <a:rPr lang="en-US" altLang="zh-TW" dirty="0">
                <a:ea typeface="新細明體" charset="-120"/>
              </a:rPr>
              <a:t>, consisting of a root</a:t>
            </a:r>
            <a:r>
              <a:rPr lang="en-US" altLang="zh-TW" i="1" dirty="0">
                <a:ea typeface="新細明體" charset="-120"/>
              </a:rPr>
              <a:t> r</a:t>
            </a:r>
            <a:r>
              <a:rPr lang="en-US" altLang="zh-TW" dirty="0">
                <a:ea typeface="新細明體" charset="-120"/>
              </a:rPr>
              <a:t> together with edges connecting the root to each of the roots of the left subtree </a:t>
            </a:r>
            <a:r>
              <a:rPr lang="en-US" altLang="zh-TW" i="1" dirty="0">
                <a:ea typeface="新細明體" charset="-120"/>
              </a:rPr>
              <a:t>T</a:t>
            </a:r>
            <a:r>
              <a:rPr lang="en-US" altLang="zh-TW" baseline="-25000" dirty="0">
                <a:ea typeface="新細明體" charset="-120"/>
              </a:rPr>
              <a:t>1</a:t>
            </a:r>
            <a:r>
              <a:rPr lang="en-US" altLang="zh-TW" dirty="0">
                <a:ea typeface="新細明體" charset="-120"/>
              </a:rPr>
              <a:t> and the right subtree </a:t>
            </a:r>
            <a:r>
              <a:rPr lang="en-US" altLang="zh-TW" i="1" dirty="0">
                <a:ea typeface="新細明體" charset="-120"/>
              </a:rPr>
              <a:t>T</a:t>
            </a:r>
            <a:r>
              <a:rPr lang="en-US" altLang="zh-TW" baseline="-25000" dirty="0">
                <a:ea typeface="新細明體" charset="-120"/>
              </a:rPr>
              <a:t>2 </a:t>
            </a:r>
            <a:r>
              <a:rPr lang="en-US" altLang="zh-TW" sz="2400" dirty="0">
                <a:ea typeface="新細明體" charset="-120"/>
              </a:rPr>
              <a:t>when these trees are </a:t>
            </a:r>
            <a:r>
              <a:rPr lang="en-US" altLang="zh-TW" sz="2400" dirty="0">
                <a:solidFill>
                  <a:srgbClr val="006600"/>
                </a:solidFill>
                <a:ea typeface="新細明體" charset="-120"/>
              </a:rPr>
              <a:t>nonempty</a:t>
            </a:r>
            <a:r>
              <a:rPr lang="en-US" altLang="zh-TW" sz="2400" dirty="0">
                <a:ea typeface="新細明體" charset="-120"/>
              </a:rPr>
              <a:t>.</a:t>
            </a:r>
            <a:endParaRPr lang="en-US" altLang="zh-TW" dirty="0">
              <a:ea typeface="新細明體" charset="-120"/>
            </a:endParaRPr>
          </a:p>
        </p:txBody>
      </p:sp>
    </p:spTree>
    <p:extLst>
      <p:ext uri="{BB962C8B-B14F-4D97-AF65-F5344CB8AC3E}">
        <p14:creationId xmlns:p14="http://schemas.microsoft.com/office/powerpoint/2010/main" val="2782680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zh-TW" dirty="0"/>
              <a:t>Extended Binary Trees </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46</a:t>
            </a:fld>
            <a:endParaRPr lang="en-US"/>
          </a:p>
        </p:txBody>
      </p:sp>
      <p:grpSp>
        <p:nvGrpSpPr>
          <p:cNvPr id="6" name="Group 4"/>
          <p:cNvGrpSpPr>
            <a:grpSpLocks/>
          </p:cNvGrpSpPr>
          <p:nvPr/>
        </p:nvGrpSpPr>
        <p:grpSpPr bwMode="auto">
          <a:xfrm>
            <a:off x="609600" y="1190171"/>
            <a:ext cx="7772400" cy="5029200"/>
            <a:chOff x="720" y="1488"/>
            <a:chExt cx="4512" cy="2719"/>
          </a:xfrm>
        </p:grpSpPr>
        <p:pic>
          <p:nvPicPr>
            <p:cNvPr id="8" name="Picture 5" descr="04_3_03"/>
            <p:cNvPicPr>
              <a:picLocks noChangeAspect="1" noChangeArrowheads="1"/>
            </p:cNvPicPr>
            <p:nvPr/>
          </p:nvPicPr>
          <p:blipFill>
            <a:blip r:embed="rId2" cstate="print">
              <a:lum bright="-20000" contrast="40000"/>
              <a:extLst>
                <a:ext uri="{28A0092B-C50C-407E-A947-70E740481C1C}">
                  <a14:useLocalDpi xmlns:a14="http://schemas.microsoft.com/office/drawing/2010/main" val="0"/>
                </a:ext>
              </a:extLst>
            </a:blip>
            <a:srcRect/>
            <a:stretch>
              <a:fillRect/>
            </a:stretch>
          </p:blipFill>
          <p:spPr bwMode="auto">
            <a:xfrm>
              <a:off x="720" y="1488"/>
              <a:ext cx="4512" cy="2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p:cNvSpPr>
              <a:spLocks noChangeArrowheads="1"/>
            </p:cNvSpPr>
            <p:nvPr/>
          </p:nvSpPr>
          <p:spPr bwMode="auto">
            <a:xfrm>
              <a:off x="1152" y="1536"/>
              <a:ext cx="22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1600">
                  <a:ea typeface="新細明體" charset="-120"/>
                  <a:sym typeface="Symbol" pitchFamily="18" charset="2"/>
                </a:rPr>
                <a:t></a:t>
              </a:r>
              <a:endParaRPr lang="zh-TW" altLang="en-US" sz="1600">
                <a:ea typeface="新細明體" charset="-120"/>
                <a:sym typeface="Symbol" pitchFamily="18" charset="2"/>
              </a:endParaRPr>
            </a:p>
          </p:txBody>
        </p:sp>
      </p:grpSp>
    </p:spTree>
    <p:extLst>
      <p:ext uri="{BB962C8B-B14F-4D97-AF65-F5344CB8AC3E}">
        <p14:creationId xmlns:p14="http://schemas.microsoft.com/office/powerpoint/2010/main" val="555623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zh-TW" dirty="0"/>
              <a:t>Full Binary Trees</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47</a:t>
            </a:fld>
            <a:endParaRPr lang="en-US"/>
          </a:p>
        </p:txBody>
      </p:sp>
      <p:sp>
        <p:nvSpPr>
          <p:cNvPr id="6" name="Rectangle 3"/>
          <p:cNvSpPr txBox="1">
            <a:spLocks noChangeArrowheads="1"/>
          </p:cNvSpPr>
          <p:nvPr/>
        </p:nvSpPr>
        <p:spPr bwMode="auto">
          <a:xfrm>
            <a:off x="533400" y="1371600"/>
            <a:ext cx="81534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300"/>
              </a:spcBef>
              <a:spcAft>
                <a:spcPts val="300"/>
              </a:spcAft>
              <a:buClr>
                <a:srgbClr val="0BD0D9"/>
              </a:buClr>
              <a:buSzPct val="95000"/>
              <a:buFont typeface="Wingdings 2" pitchFamily="18" charset="2"/>
              <a:buChar char=""/>
              <a:defRPr sz="2400" kern="1200">
                <a:solidFill>
                  <a:schemeClr val="tx1"/>
                </a:solidFill>
                <a:latin typeface="Times New Roman" pitchFamily="18" charset="0"/>
                <a:ea typeface="+mn-ea"/>
                <a:cs typeface="Times New Roman" pitchFamily="18" charset="0"/>
              </a:defRPr>
            </a:lvl1pPr>
            <a:lvl2pPr marL="639763" indent="-246063" algn="l" rtl="0" eaLnBrk="1" fontAlgn="base" hangingPunct="1">
              <a:spcBef>
                <a:spcPts val="300"/>
              </a:spcBef>
              <a:spcAft>
                <a:spcPts val="300"/>
              </a:spcAft>
              <a:buClr>
                <a:schemeClr val="accent1"/>
              </a:buClr>
              <a:buSzPct val="85000"/>
              <a:buFont typeface="Wingdings 2" pitchFamily="18" charset="2"/>
              <a:buChar char=""/>
              <a:defRPr sz="2200" kern="1200">
                <a:solidFill>
                  <a:schemeClr val="tx1"/>
                </a:solidFill>
                <a:latin typeface="Times New Roman" pitchFamily="18" charset="0"/>
                <a:ea typeface="+mn-ea"/>
                <a:cs typeface="Times New Roman" pitchFamily="18" charset="0"/>
              </a:defRPr>
            </a:lvl2pPr>
            <a:lvl3pPr marL="914400" indent="-246063" algn="l" rtl="0" eaLnBrk="1" fontAlgn="base" hangingPunct="1">
              <a:spcBef>
                <a:spcPts val="300"/>
              </a:spcBef>
              <a:spcAft>
                <a:spcPts val="300"/>
              </a:spcAft>
              <a:buClr>
                <a:schemeClr val="accent2"/>
              </a:buClr>
              <a:buSzPct val="70000"/>
              <a:buFont typeface="Wingdings 2" pitchFamily="18" charset="2"/>
              <a:buChar char=""/>
              <a:defRPr sz="2000" kern="1200">
                <a:solidFill>
                  <a:schemeClr val="tx1"/>
                </a:solidFill>
                <a:latin typeface="Times New Roman" pitchFamily="18" charset="0"/>
                <a:ea typeface="+mn-ea"/>
                <a:cs typeface="Times New Roman" pitchFamily="18" charset="0"/>
              </a:defRPr>
            </a:lvl3pPr>
            <a:lvl4pPr marL="1187450" indent="-209550" algn="l" rtl="0" eaLnBrk="1" fontAlgn="base" hangingPunct="1">
              <a:spcBef>
                <a:spcPts val="300"/>
              </a:spcBef>
              <a:spcAft>
                <a:spcPts val="300"/>
              </a:spcAft>
              <a:buClr>
                <a:srgbClr val="0BD0D9"/>
              </a:buClr>
              <a:buSzPct val="65000"/>
              <a:buFont typeface="Wingdings 2" pitchFamily="18" charset="2"/>
              <a:buChar char=""/>
              <a:defRPr sz="2000" kern="1200">
                <a:solidFill>
                  <a:schemeClr val="tx1"/>
                </a:solidFill>
                <a:latin typeface="Times New Roman" pitchFamily="18" charset="0"/>
                <a:ea typeface="+mn-ea"/>
                <a:cs typeface="Times New Roman" pitchFamily="18" charset="0"/>
              </a:defRPr>
            </a:lvl4pPr>
            <a:lvl5pPr marL="1462088" indent="-209550" algn="l" rtl="0" eaLnBrk="1" fontAlgn="base" hangingPunct="1">
              <a:spcBef>
                <a:spcPts val="200"/>
              </a:spcBef>
              <a:spcAft>
                <a:spcPts val="200"/>
              </a:spcAft>
              <a:buClr>
                <a:srgbClr val="10CF9B"/>
              </a:buClr>
              <a:buSzPct val="65000"/>
              <a:buFont typeface="Wingdings 2" pitchFamily="18" charset="2"/>
              <a:buChar char=""/>
              <a:defRPr sz="2000" kern="1200">
                <a:solidFill>
                  <a:schemeClr val="tx1"/>
                </a:solidFill>
                <a:latin typeface="Times New Roman" pitchFamily="18" charset="0"/>
                <a:ea typeface="+mn-ea"/>
                <a:cs typeface="Times New Roman" pitchFamily="18" charset="0"/>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nSpc>
                <a:spcPct val="150000"/>
              </a:lnSpc>
            </a:pPr>
            <a:r>
              <a:rPr lang="en-US" altLang="zh-TW" b="1" dirty="0">
                <a:ea typeface="新細明體" charset="-120"/>
              </a:rPr>
              <a:t>Definition</a:t>
            </a:r>
            <a:r>
              <a:rPr lang="en-US" altLang="zh-TW" dirty="0">
                <a:ea typeface="新細明體" charset="-120"/>
              </a:rPr>
              <a:t>: The </a:t>
            </a:r>
            <a:r>
              <a:rPr lang="en-US" altLang="zh-TW" dirty="0">
                <a:solidFill>
                  <a:srgbClr val="FF0000"/>
                </a:solidFill>
                <a:ea typeface="新細明體" charset="-120"/>
              </a:rPr>
              <a:t>set of </a:t>
            </a:r>
            <a:r>
              <a:rPr lang="en-US" altLang="zh-TW" i="1" dirty="0">
                <a:solidFill>
                  <a:srgbClr val="FF0000"/>
                </a:solidFill>
                <a:ea typeface="新細明體" charset="-120"/>
              </a:rPr>
              <a:t>full binary trees</a:t>
            </a:r>
            <a:r>
              <a:rPr lang="en-US" altLang="zh-TW" dirty="0">
                <a:ea typeface="新細明體" charset="-120"/>
              </a:rPr>
              <a:t> can be defined recursively by:</a:t>
            </a:r>
          </a:p>
          <a:p>
            <a:pPr lvl="1">
              <a:lnSpc>
                <a:spcPct val="150000"/>
              </a:lnSpc>
            </a:pPr>
            <a:r>
              <a:rPr lang="en-US" altLang="zh-TW" dirty="0">
                <a:solidFill>
                  <a:srgbClr val="7030A0"/>
                </a:solidFill>
                <a:ea typeface="新細明體" charset="-120"/>
                <a:sym typeface="Symbol" pitchFamily="18" charset="2"/>
              </a:rPr>
              <a:t>Basis step</a:t>
            </a:r>
            <a:r>
              <a:rPr lang="en-US" altLang="zh-TW" dirty="0">
                <a:ea typeface="新細明體" charset="-120"/>
                <a:sym typeface="Symbol" pitchFamily="18" charset="2"/>
              </a:rPr>
              <a:t>: There is a full binary tree consisting only of a </a:t>
            </a:r>
            <a:r>
              <a:rPr lang="en-US" altLang="zh-TW" dirty="0">
                <a:solidFill>
                  <a:srgbClr val="006600"/>
                </a:solidFill>
                <a:ea typeface="新細明體" charset="-120"/>
                <a:sym typeface="Symbol" pitchFamily="18" charset="2"/>
              </a:rPr>
              <a:t>single vertex </a:t>
            </a:r>
            <a:r>
              <a:rPr lang="en-US" altLang="zh-TW" i="1" dirty="0">
                <a:solidFill>
                  <a:srgbClr val="006600"/>
                </a:solidFill>
                <a:ea typeface="新細明體" charset="-120"/>
                <a:sym typeface="Symbol" pitchFamily="18" charset="2"/>
              </a:rPr>
              <a:t>r</a:t>
            </a:r>
            <a:r>
              <a:rPr lang="en-US" altLang="zh-TW" dirty="0">
                <a:ea typeface="新細明體" charset="-120"/>
                <a:sym typeface="Symbol" pitchFamily="18" charset="2"/>
              </a:rPr>
              <a:t>.</a:t>
            </a:r>
          </a:p>
          <a:p>
            <a:pPr lvl="1">
              <a:lnSpc>
                <a:spcPct val="150000"/>
              </a:lnSpc>
            </a:pPr>
            <a:r>
              <a:rPr lang="en-US" altLang="zh-TW" dirty="0">
                <a:solidFill>
                  <a:srgbClr val="7030A0"/>
                </a:solidFill>
                <a:ea typeface="新細明體" charset="-120"/>
              </a:rPr>
              <a:t>Recursive step</a:t>
            </a:r>
            <a:r>
              <a:rPr lang="en-US" altLang="zh-TW" dirty="0">
                <a:ea typeface="新細明體" charset="-120"/>
              </a:rPr>
              <a:t>: If </a:t>
            </a:r>
            <a:r>
              <a:rPr lang="en-US" altLang="zh-TW" i="1" dirty="0">
                <a:ea typeface="新細明體" charset="-120"/>
              </a:rPr>
              <a:t>T</a:t>
            </a:r>
            <a:r>
              <a:rPr lang="en-US" altLang="zh-TW" baseline="-25000" dirty="0">
                <a:ea typeface="新細明體" charset="-120"/>
              </a:rPr>
              <a:t>1</a:t>
            </a:r>
            <a:r>
              <a:rPr lang="en-US" altLang="zh-TW" dirty="0">
                <a:ea typeface="新細明體" charset="-120"/>
              </a:rPr>
              <a:t> and </a:t>
            </a:r>
            <a:r>
              <a:rPr lang="en-US" altLang="zh-TW" i="1" dirty="0">
                <a:ea typeface="新細明體" charset="-120"/>
              </a:rPr>
              <a:t>T</a:t>
            </a:r>
            <a:r>
              <a:rPr lang="en-US" altLang="zh-TW" baseline="-25000" dirty="0">
                <a:ea typeface="新細明體" charset="-120"/>
              </a:rPr>
              <a:t>2</a:t>
            </a:r>
            <a:r>
              <a:rPr lang="en-US" altLang="zh-TW" dirty="0">
                <a:ea typeface="新細明體" charset="-120"/>
              </a:rPr>
              <a:t> are disjoint </a:t>
            </a:r>
            <a:r>
              <a:rPr lang="en-US" altLang="zh-TW" dirty="0">
                <a:ea typeface="新細明體" charset="-120"/>
                <a:sym typeface="Symbol" pitchFamily="18" charset="2"/>
              </a:rPr>
              <a:t>full </a:t>
            </a:r>
            <a:r>
              <a:rPr lang="en-US" altLang="zh-TW" dirty="0">
                <a:ea typeface="新細明體" charset="-120"/>
              </a:rPr>
              <a:t>binary trees, there is a </a:t>
            </a:r>
            <a:r>
              <a:rPr lang="en-US" altLang="zh-TW" dirty="0">
                <a:ea typeface="新細明體" charset="-120"/>
                <a:sym typeface="Symbol" pitchFamily="18" charset="2"/>
              </a:rPr>
              <a:t>full </a:t>
            </a:r>
            <a:r>
              <a:rPr lang="en-US" altLang="zh-TW" dirty="0">
                <a:ea typeface="新細明體" charset="-120"/>
              </a:rPr>
              <a:t>binary tree, denoted by </a:t>
            </a:r>
            <a:r>
              <a:rPr lang="en-US" altLang="zh-TW" i="1" dirty="0">
                <a:ea typeface="新細明體" charset="-120"/>
              </a:rPr>
              <a:t>T</a:t>
            </a:r>
            <a:r>
              <a:rPr lang="en-US" altLang="zh-TW" baseline="-25000" dirty="0">
                <a:ea typeface="新細明體" charset="-120"/>
              </a:rPr>
              <a:t>1</a:t>
            </a:r>
            <a:r>
              <a:rPr lang="en-US" altLang="zh-TW" dirty="0">
                <a:ea typeface="新細明體" charset="-120"/>
              </a:rPr>
              <a:t> · </a:t>
            </a:r>
            <a:r>
              <a:rPr lang="en-US" altLang="zh-TW" i="1" dirty="0">
                <a:ea typeface="新細明體" charset="-120"/>
              </a:rPr>
              <a:t>T</a:t>
            </a:r>
            <a:r>
              <a:rPr lang="en-US" altLang="zh-TW" baseline="-25000" dirty="0">
                <a:ea typeface="新細明體" charset="-120"/>
              </a:rPr>
              <a:t>2</a:t>
            </a:r>
            <a:r>
              <a:rPr lang="en-US" altLang="zh-TW" dirty="0">
                <a:ea typeface="新細明體" charset="-120"/>
              </a:rPr>
              <a:t>, consisting of a root </a:t>
            </a:r>
            <a:r>
              <a:rPr lang="en-US" altLang="zh-TW" i="1" dirty="0">
                <a:ea typeface="新細明體" charset="-120"/>
              </a:rPr>
              <a:t>r</a:t>
            </a:r>
            <a:r>
              <a:rPr lang="en-US" altLang="zh-TW" dirty="0">
                <a:ea typeface="新細明體" charset="-120"/>
              </a:rPr>
              <a:t> together with edges connecting the root to each of the roots of the left subtree </a:t>
            </a:r>
            <a:r>
              <a:rPr lang="en-US" altLang="zh-TW" i="1" dirty="0">
                <a:ea typeface="新細明體" charset="-120"/>
              </a:rPr>
              <a:t>T</a:t>
            </a:r>
            <a:r>
              <a:rPr lang="en-US" altLang="zh-TW" baseline="-25000" dirty="0">
                <a:ea typeface="新細明體" charset="-120"/>
              </a:rPr>
              <a:t>1</a:t>
            </a:r>
            <a:r>
              <a:rPr lang="en-US" altLang="zh-TW" dirty="0">
                <a:ea typeface="新細明體" charset="-120"/>
              </a:rPr>
              <a:t> and the right subtree </a:t>
            </a:r>
            <a:r>
              <a:rPr lang="en-US" altLang="zh-TW" i="1" dirty="0">
                <a:ea typeface="新細明體" charset="-120"/>
              </a:rPr>
              <a:t>T</a:t>
            </a:r>
            <a:r>
              <a:rPr lang="en-US" altLang="zh-TW" baseline="-25000" dirty="0">
                <a:ea typeface="新細明體" charset="-120"/>
              </a:rPr>
              <a:t>2</a:t>
            </a:r>
            <a:r>
              <a:rPr lang="en-US" altLang="zh-TW" dirty="0">
                <a:ea typeface="新細明體" charset="-120"/>
              </a:rPr>
              <a:t>.</a:t>
            </a:r>
          </a:p>
          <a:p>
            <a:pPr lvl="2">
              <a:lnSpc>
                <a:spcPct val="150000"/>
              </a:lnSpc>
            </a:pPr>
            <a:r>
              <a:rPr lang="en-US" altLang="zh-TW" sz="2200" dirty="0">
                <a:ea typeface="新細明體" charset="-120"/>
              </a:rPr>
              <a:t>Note: </a:t>
            </a:r>
            <a:r>
              <a:rPr lang="en-US" altLang="zh-TW" sz="2200" i="1" dirty="0">
                <a:ea typeface="新細明體" charset="-120"/>
              </a:rPr>
              <a:t>T</a:t>
            </a:r>
            <a:r>
              <a:rPr lang="en-US" altLang="zh-TW" sz="2200" baseline="-25000" dirty="0">
                <a:ea typeface="新細明體" charset="-120"/>
              </a:rPr>
              <a:t>1</a:t>
            </a:r>
            <a:r>
              <a:rPr lang="en-US" altLang="zh-TW" sz="2200" dirty="0">
                <a:ea typeface="新細明體" charset="-120"/>
              </a:rPr>
              <a:t> and </a:t>
            </a:r>
            <a:r>
              <a:rPr lang="en-US" altLang="zh-TW" sz="2200" i="1" dirty="0">
                <a:ea typeface="新細明體" charset="-120"/>
              </a:rPr>
              <a:t>T</a:t>
            </a:r>
            <a:r>
              <a:rPr lang="en-US" altLang="zh-TW" sz="2200" baseline="-25000" dirty="0">
                <a:ea typeface="新細明體" charset="-120"/>
              </a:rPr>
              <a:t>2</a:t>
            </a:r>
            <a:r>
              <a:rPr lang="en-US" altLang="zh-TW" sz="2200" dirty="0">
                <a:ea typeface="新細明體" charset="-120"/>
              </a:rPr>
              <a:t> cannot be empty sets.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zh-TW" dirty="0"/>
              <a:t>Full Binary Trees</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48</a:t>
            </a:fld>
            <a:endParaRPr lang="en-US"/>
          </a:p>
        </p:txBody>
      </p:sp>
      <p:pic>
        <p:nvPicPr>
          <p:cNvPr id="9" name="Content Placeholder 3" descr="0418.jpg"/>
          <p:cNvPicPr>
            <a:picLocks noGrp="1" noChangeAspect="1"/>
          </p:cNvPicPr>
          <p:nvPr>
            <p:ph idx="1"/>
          </p:nvPr>
        </p:nvPicPr>
        <p:blipFill>
          <a:blip r:embed="rId2" cstate="print">
            <a:extLst>
              <a:ext uri="{28A0092B-C50C-407E-A947-70E740481C1C}">
                <a14:useLocalDpi xmlns:a14="http://schemas.microsoft.com/office/drawing/2010/main" val="0"/>
              </a:ext>
            </a:extLst>
          </a:blip>
          <a:srcRect r="13892"/>
          <a:stretch>
            <a:fillRect/>
          </a:stretch>
        </p:blipFill>
        <p:spPr>
          <a:xfrm>
            <a:off x="636588" y="1974850"/>
            <a:ext cx="8050212" cy="3571875"/>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altLang="zh-TW" dirty="0"/>
              <a:t>Induction and Recursively Defined Sets</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49</a:t>
            </a:fld>
            <a:endParaRPr lang="en-US"/>
          </a:p>
        </p:txBody>
      </p:sp>
      <p:sp>
        <p:nvSpPr>
          <p:cNvPr id="9" name="Content Placeholder 2"/>
          <p:cNvSpPr>
            <a:spLocks noGrp="1"/>
          </p:cNvSpPr>
          <p:nvPr>
            <p:ph idx="1"/>
          </p:nvPr>
        </p:nvSpPr>
        <p:spPr>
          <a:xfrm>
            <a:off x="304800" y="1143000"/>
            <a:ext cx="8610600" cy="5334000"/>
          </a:xfrm>
        </p:spPr>
        <p:txBody>
          <a:bodyPr/>
          <a:lstStyle/>
          <a:p>
            <a:pPr>
              <a:spcBef>
                <a:spcPts val="600"/>
              </a:spcBef>
            </a:pPr>
            <a:r>
              <a:rPr lang="en-US" altLang="zh-TW" sz="2200" dirty="0"/>
              <a:t>Example:  Show that the set </a:t>
            </a:r>
            <a:r>
              <a:rPr lang="en-US" altLang="zh-TW" sz="2200" i="1" dirty="0"/>
              <a:t>S</a:t>
            </a:r>
            <a:r>
              <a:rPr lang="en-US" altLang="zh-TW" sz="2200" dirty="0"/>
              <a:t> </a:t>
            </a:r>
            <a:r>
              <a:rPr lang="en-US" altLang="zh-TW" sz="2200"/>
              <a:t>defined by </a:t>
            </a:r>
            <a:r>
              <a:rPr lang="en-US" altLang="zh-TW" sz="2200" dirty="0"/>
              <a:t>specifying that </a:t>
            </a:r>
            <a:r>
              <a:rPr lang="en-US" altLang="zh-TW" sz="2200" dirty="0">
                <a:ea typeface="Cambria Math" pitchFamily="18" charset="0"/>
              </a:rPr>
              <a:t>3</a:t>
            </a:r>
            <a:r>
              <a:rPr lang="en-US" altLang="zh-TW" sz="2200" dirty="0">
                <a:ea typeface="Cambria Math"/>
              </a:rPr>
              <a:t> ∊</a:t>
            </a:r>
            <a:r>
              <a:rPr lang="en-US" altLang="zh-TW" sz="2200" i="1" dirty="0"/>
              <a:t> S</a:t>
            </a:r>
            <a:r>
              <a:rPr lang="en-US" altLang="zh-TW" sz="2200" dirty="0"/>
              <a:t> and that if </a:t>
            </a:r>
            <a:r>
              <a:rPr lang="en-US" altLang="zh-TW" sz="2200" i="1" dirty="0"/>
              <a:t>x</a:t>
            </a:r>
            <a:r>
              <a:rPr lang="en-US" altLang="zh-TW" sz="2200" dirty="0"/>
              <a:t> </a:t>
            </a:r>
            <a:r>
              <a:rPr lang="en-US" altLang="zh-TW" sz="2200" dirty="0">
                <a:ea typeface="Cambria Math"/>
              </a:rPr>
              <a:t>∊</a:t>
            </a:r>
            <a:r>
              <a:rPr lang="en-US" altLang="zh-TW" sz="2200" dirty="0"/>
              <a:t> </a:t>
            </a:r>
            <a:r>
              <a:rPr lang="en-US" altLang="zh-TW" sz="2200" i="1" dirty="0"/>
              <a:t>S</a:t>
            </a:r>
            <a:r>
              <a:rPr lang="en-US" altLang="zh-TW" sz="2200" dirty="0"/>
              <a:t> and </a:t>
            </a:r>
            <a:r>
              <a:rPr lang="en-US" altLang="zh-TW" sz="2200" i="1" dirty="0"/>
              <a:t>y</a:t>
            </a:r>
            <a:r>
              <a:rPr lang="en-US" altLang="zh-TW" sz="2200" dirty="0">
                <a:ea typeface="Cambria Math"/>
              </a:rPr>
              <a:t> ∊</a:t>
            </a:r>
            <a:r>
              <a:rPr lang="en-US" altLang="zh-TW" sz="2200" dirty="0"/>
              <a:t>  </a:t>
            </a:r>
            <a:r>
              <a:rPr lang="en-US" altLang="zh-TW" sz="2200" i="1" dirty="0"/>
              <a:t>S</a:t>
            </a:r>
            <a:r>
              <a:rPr lang="en-US" altLang="zh-TW" sz="2200" dirty="0"/>
              <a:t>, then </a:t>
            </a:r>
            <a:r>
              <a:rPr lang="en-US" altLang="zh-TW" sz="2200" i="1" dirty="0"/>
              <a:t>x + y</a:t>
            </a:r>
            <a:r>
              <a:rPr lang="en-US" altLang="zh-TW" sz="2200" dirty="0"/>
              <a:t> is in </a:t>
            </a:r>
            <a:r>
              <a:rPr lang="en-US" altLang="zh-TW" sz="2200" i="1" dirty="0"/>
              <a:t>S, </a:t>
            </a:r>
            <a:r>
              <a:rPr lang="en-US" altLang="zh-TW" sz="2200" dirty="0"/>
              <a:t>is</a:t>
            </a:r>
            <a:r>
              <a:rPr lang="en-US" altLang="zh-TW" sz="2200" i="1" dirty="0"/>
              <a:t> </a:t>
            </a:r>
            <a:r>
              <a:rPr lang="en-US" altLang="zh-TW" sz="2200" dirty="0"/>
              <a:t>the set of all positive integers that are multiples of </a:t>
            </a:r>
            <a:r>
              <a:rPr lang="en-US" altLang="zh-TW" sz="2200" dirty="0">
                <a:ea typeface="Cambria Math" pitchFamily="18" charset="0"/>
              </a:rPr>
              <a:t>3</a:t>
            </a:r>
            <a:r>
              <a:rPr lang="en-US" altLang="zh-TW" sz="2200" dirty="0"/>
              <a:t>.</a:t>
            </a:r>
          </a:p>
          <a:p>
            <a:pPr marL="0" indent="0">
              <a:spcBef>
                <a:spcPts val="600"/>
              </a:spcBef>
              <a:buNone/>
            </a:pPr>
            <a:r>
              <a:rPr lang="en-US" altLang="zh-TW" sz="2000" dirty="0"/>
              <a:t>    Solution: Let </a:t>
            </a:r>
            <a:r>
              <a:rPr lang="en-US" altLang="zh-TW" sz="2000" i="1" dirty="0">
                <a:solidFill>
                  <a:srgbClr val="0070C0"/>
                </a:solidFill>
              </a:rPr>
              <a:t>A</a:t>
            </a:r>
            <a:r>
              <a:rPr lang="en-US" altLang="zh-TW" sz="2000" dirty="0">
                <a:solidFill>
                  <a:srgbClr val="0070C0"/>
                </a:solidFill>
              </a:rPr>
              <a:t> be the set of all positive integers divisible by </a:t>
            </a:r>
            <a:r>
              <a:rPr lang="en-US" altLang="zh-TW" sz="2000" dirty="0">
                <a:solidFill>
                  <a:srgbClr val="0070C0"/>
                </a:solidFill>
                <a:ea typeface="Cambria Math" pitchFamily="18" charset="0"/>
              </a:rPr>
              <a:t>3</a:t>
            </a:r>
            <a:r>
              <a:rPr lang="en-US" altLang="zh-TW" sz="2000" dirty="0"/>
              <a:t>. </a:t>
            </a:r>
            <a:br>
              <a:rPr lang="en-US" altLang="zh-TW" sz="2000" dirty="0"/>
            </a:br>
            <a:r>
              <a:rPr lang="en-US" altLang="zh-TW" sz="2000" dirty="0"/>
              <a:t>    To prove that </a:t>
            </a:r>
            <a:r>
              <a:rPr lang="en-US" altLang="zh-TW" sz="2000" i="1" dirty="0">
                <a:solidFill>
                  <a:srgbClr val="0070C0"/>
                </a:solidFill>
              </a:rPr>
              <a:t>A</a:t>
            </a:r>
            <a:r>
              <a:rPr lang="en-US" altLang="zh-TW" sz="2000" dirty="0">
                <a:solidFill>
                  <a:srgbClr val="0070C0"/>
                </a:solidFill>
              </a:rPr>
              <a:t> = </a:t>
            </a:r>
            <a:r>
              <a:rPr lang="en-US" altLang="zh-TW" sz="2000" i="1" dirty="0">
                <a:solidFill>
                  <a:srgbClr val="0070C0"/>
                </a:solidFill>
              </a:rPr>
              <a:t>S</a:t>
            </a:r>
            <a:r>
              <a:rPr lang="en-US" altLang="zh-TW" sz="2000" dirty="0"/>
              <a:t>, show that </a:t>
            </a:r>
            <a:r>
              <a:rPr lang="en-US" altLang="zh-TW" sz="2000" i="1" dirty="0">
                <a:solidFill>
                  <a:srgbClr val="0070C0"/>
                </a:solidFill>
              </a:rPr>
              <a:t>A</a:t>
            </a:r>
            <a:r>
              <a:rPr lang="en-US" altLang="zh-TW" sz="2000" dirty="0">
                <a:solidFill>
                  <a:srgbClr val="0070C0"/>
                </a:solidFill>
              </a:rPr>
              <a:t> </a:t>
            </a:r>
            <a:r>
              <a:rPr lang="en-US" altLang="zh-TW" sz="2000" dirty="0">
                <a:solidFill>
                  <a:srgbClr val="0070C0"/>
                </a:solidFill>
                <a:ea typeface="Cambria Math"/>
              </a:rPr>
              <a:t>⊆ </a:t>
            </a:r>
            <a:r>
              <a:rPr lang="en-US" altLang="zh-TW" sz="2000" i="1" dirty="0">
                <a:solidFill>
                  <a:srgbClr val="0070C0"/>
                </a:solidFill>
              </a:rPr>
              <a:t>S</a:t>
            </a:r>
            <a:r>
              <a:rPr lang="en-US" altLang="zh-TW" sz="2000" dirty="0">
                <a:solidFill>
                  <a:srgbClr val="0070C0"/>
                </a:solidFill>
              </a:rPr>
              <a:t> </a:t>
            </a:r>
            <a:r>
              <a:rPr lang="en-US" altLang="zh-TW" sz="2000" dirty="0"/>
              <a:t>and </a:t>
            </a:r>
            <a:r>
              <a:rPr lang="en-US" altLang="zh-TW" sz="2000" i="1" dirty="0">
                <a:solidFill>
                  <a:srgbClr val="0070C0"/>
                </a:solidFill>
              </a:rPr>
              <a:t>S</a:t>
            </a:r>
            <a:r>
              <a:rPr lang="en-US" altLang="zh-TW" sz="2000" dirty="0">
                <a:solidFill>
                  <a:srgbClr val="0070C0"/>
                </a:solidFill>
              </a:rPr>
              <a:t> </a:t>
            </a:r>
            <a:r>
              <a:rPr lang="en-US" altLang="zh-TW" sz="2000" dirty="0">
                <a:solidFill>
                  <a:srgbClr val="0070C0"/>
                </a:solidFill>
                <a:ea typeface="Cambria Math"/>
              </a:rPr>
              <a:t>⊆ </a:t>
            </a:r>
            <a:r>
              <a:rPr lang="en-US" altLang="zh-TW" sz="2000" i="1" dirty="0">
                <a:solidFill>
                  <a:srgbClr val="0070C0"/>
                </a:solidFill>
              </a:rPr>
              <a:t>A</a:t>
            </a:r>
            <a:r>
              <a:rPr lang="en-US" altLang="zh-TW" sz="2000" dirty="0"/>
              <a:t>. </a:t>
            </a:r>
          </a:p>
          <a:p>
            <a:pPr lvl="1">
              <a:spcBef>
                <a:spcPts val="600"/>
              </a:spcBef>
            </a:pPr>
            <a:r>
              <a:rPr lang="en-US" altLang="zh-TW" sz="2000" b="1" i="1" dirty="0"/>
              <a:t>A</a:t>
            </a:r>
            <a:r>
              <a:rPr lang="en-US" altLang="zh-TW" sz="2000" b="1" dirty="0">
                <a:ea typeface="Cambria Math"/>
              </a:rPr>
              <a:t>⊆</a:t>
            </a:r>
            <a:r>
              <a:rPr lang="en-US" altLang="zh-TW" sz="2000" b="1" dirty="0"/>
              <a:t> </a:t>
            </a:r>
            <a:r>
              <a:rPr lang="en-US" altLang="zh-TW" sz="2000" b="1" i="1" dirty="0"/>
              <a:t>S</a:t>
            </a:r>
            <a:r>
              <a:rPr lang="en-US" altLang="zh-TW" sz="2000" dirty="0"/>
              <a:t>: </a:t>
            </a:r>
            <a:r>
              <a:rPr lang="en-US" altLang="zh-TW" sz="2000" dirty="0">
                <a:solidFill>
                  <a:srgbClr val="0070C0"/>
                </a:solidFill>
              </a:rPr>
              <a:t>Let </a:t>
            </a:r>
            <a:r>
              <a:rPr lang="en-US" altLang="zh-TW" sz="2000" i="1" dirty="0">
                <a:solidFill>
                  <a:srgbClr val="0070C0"/>
                </a:solidFill>
              </a:rPr>
              <a:t>P</a:t>
            </a:r>
            <a:r>
              <a:rPr lang="en-US" altLang="zh-TW" sz="2000" dirty="0">
                <a:solidFill>
                  <a:srgbClr val="0070C0"/>
                </a:solidFill>
              </a:rPr>
              <a:t>(</a:t>
            </a:r>
            <a:r>
              <a:rPr lang="en-US" altLang="zh-TW" sz="2000" i="1" dirty="0">
                <a:solidFill>
                  <a:srgbClr val="0070C0"/>
                </a:solidFill>
              </a:rPr>
              <a:t>n</a:t>
            </a:r>
            <a:r>
              <a:rPr lang="en-US" altLang="zh-TW" sz="2000" dirty="0">
                <a:solidFill>
                  <a:srgbClr val="0070C0"/>
                </a:solidFill>
              </a:rPr>
              <a:t>) be the statement that </a:t>
            </a:r>
            <a:r>
              <a:rPr lang="en-US" altLang="zh-TW" sz="2000" dirty="0">
                <a:solidFill>
                  <a:srgbClr val="0070C0"/>
                </a:solidFill>
                <a:ea typeface="Cambria Math" pitchFamily="18" charset="0"/>
              </a:rPr>
              <a:t>3</a:t>
            </a:r>
            <a:r>
              <a:rPr lang="en-US" altLang="zh-TW" sz="2000" i="1" dirty="0">
                <a:solidFill>
                  <a:srgbClr val="0070C0"/>
                </a:solidFill>
              </a:rPr>
              <a:t>n</a:t>
            </a:r>
            <a:r>
              <a:rPr lang="en-US" altLang="zh-TW" sz="2000" dirty="0">
                <a:solidFill>
                  <a:srgbClr val="0070C0"/>
                </a:solidFill>
              </a:rPr>
              <a:t> </a:t>
            </a:r>
            <a:r>
              <a:rPr lang="en-US" altLang="zh-TW" sz="2000" dirty="0">
                <a:solidFill>
                  <a:srgbClr val="0070C0"/>
                </a:solidFill>
                <a:ea typeface="Cambria Math"/>
              </a:rPr>
              <a:t>∊</a:t>
            </a:r>
            <a:r>
              <a:rPr lang="en-US" altLang="zh-TW" sz="2000" dirty="0">
                <a:ea typeface="Cambria Math"/>
              </a:rPr>
              <a:t> </a:t>
            </a:r>
            <a:r>
              <a:rPr lang="en-US" altLang="zh-TW" sz="2000" i="1" dirty="0">
                <a:solidFill>
                  <a:srgbClr val="0070C0"/>
                </a:solidFill>
              </a:rPr>
              <a:t>S</a:t>
            </a:r>
            <a:r>
              <a:rPr lang="en-US" altLang="zh-TW" sz="2000" dirty="0"/>
              <a:t>. </a:t>
            </a:r>
          </a:p>
          <a:p>
            <a:pPr marL="457200" lvl="2" indent="0">
              <a:spcBef>
                <a:spcPts val="600"/>
              </a:spcBef>
              <a:buNone/>
            </a:pPr>
            <a:r>
              <a:rPr lang="en-US" altLang="zh-TW" sz="1800" u="sng" dirty="0"/>
              <a:t>BASIS STEP</a:t>
            </a:r>
            <a:r>
              <a:rPr lang="en-US" altLang="zh-TW" sz="1800" dirty="0"/>
              <a:t>: By the recursive definition, we have </a:t>
            </a:r>
            <a:r>
              <a:rPr lang="en-US" altLang="zh-TW" sz="1800" dirty="0">
                <a:ea typeface="Cambria Math" pitchFamily="18" charset="0"/>
              </a:rPr>
              <a:t>3</a:t>
            </a:r>
            <a:r>
              <a:rPr lang="en-US" altLang="zh-TW" sz="1800" dirty="0">
                <a:ea typeface="Cambria Math"/>
              </a:rPr>
              <a:t>∙1 = 3 ∊</a:t>
            </a:r>
            <a:r>
              <a:rPr lang="en-US" altLang="zh-TW" sz="1800" i="1" dirty="0"/>
              <a:t> S</a:t>
            </a:r>
            <a:r>
              <a:rPr lang="en-US" altLang="zh-TW" sz="1800" dirty="0"/>
              <a:t>.</a:t>
            </a:r>
          </a:p>
          <a:p>
            <a:pPr marL="457200" lvl="2" indent="0">
              <a:spcBef>
                <a:spcPts val="600"/>
              </a:spcBef>
              <a:buNone/>
            </a:pPr>
            <a:r>
              <a:rPr lang="en-US" altLang="zh-TW" sz="1800" u="sng" dirty="0"/>
              <a:t>INDUCTIVE STEP</a:t>
            </a:r>
            <a:r>
              <a:rPr lang="en-US" altLang="zh-TW" sz="1800" dirty="0"/>
              <a:t>: Assume </a:t>
            </a:r>
            <a:r>
              <a:rPr lang="en-US" altLang="zh-TW" sz="1800" i="1" dirty="0"/>
              <a:t>P</a:t>
            </a:r>
            <a:r>
              <a:rPr lang="en-US" altLang="zh-TW" sz="1800" dirty="0"/>
              <a:t>(</a:t>
            </a:r>
            <a:r>
              <a:rPr lang="en-US" altLang="zh-TW" sz="1800" i="1" dirty="0"/>
              <a:t>k</a:t>
            </a:r>
            <a:r>
              <a:rPr lang="en-US" altLang="zh-TW" sz="1800" dirty="0"/>
              <a:t>) is true, i.e., </a:t>
            </a:r>
            <a:r>
              <a:rPr lang="en-US" altLang="zh-TW" sz="1800" dirty="0">
                <a:ea typeface="Cambria Math"/>
              </a:rPr>
              <a:t>3</a:t>
            </a:r>
            <a:r>
              <a:rPr lang="en-US" altLang="zh-TW" sz="1800" i="1" dirty="0">
                <a:ea typeface="Cambria Math"/>
              </a:rPr>
              <a:t>k</a:t>
            </a:r>
            <a:r>
              <a:rPr lang="en-US" altLang="zh-TW" sz="1800" dirty="0">
                <a:ea typeface="Cambria Math"/>
              </a:rPr>
              <a:t> ∊</a:t>
            </a:r>
            <a:r>
              <a:rPr lang="en-US" altLang="zh-TW" sz="1800" i="1" dirty="0"/>
              <a:t> S</a:t>
            </a:r>
            <a:r>
              <a:rPr lang="en-US" altLang="zh-TW" sz="1800" dirty="0"/>
              <a:t>. Because </a:t>
            </a:r>
            <a:r>
              <a:rPr lang="en-US" altLang="zh-TW" sz="1800" dirty="0">
                <a:ea typeface="Cambria Math"/>
              </a:rPr>
              <a:t>3</a:t>
            </a:r>
            <a:r>
              <a:rPr lang="en-US" altLang="zh-TW" sz="1800" i="1" dirty="0">
                <a:ea typeface="Cambria Math"/>
              </a:rPr>
              <a:t>k</a:t>
            </a:r>
            <a:r>
              <a:rPr lang="en-US" altLang="zh-TW" sz="1800" dirty="0">
                <a:ea typeface="Cambria Math"/>
              </a:rPr>
              <a:t> ∊</a:t>
            </a:r>
            <a:r>
              <a:rPr lang="en-US" altLang="zh-TW" sz="1800" i="1" dirty="0"/>
              <a:t> S</a:t>
            </a:r>
            <a:r>
              <a:rPr lang="en-US" altLang="zh-TW" sz="1800" dirty="0"/>
              <a:t> and </a:t>
            </a:r>
            <a:r>
              <a:rPr lang="en-US" altLang="zh-TW" sz="1800" dirty="0">
                <a:ea typeface="Cambria Math"/>
              </a:rPr>
              <a:t>3 ∊</a:t>
            </a:r>
            <a:r>
              <a:rPr lang="en-US" altLang="zh-TW" sz="1800" i="1" dirty="0"/>
              <a:t> S</a:t>
            </a:r>
            <a:r>
              <a:rPr lang="en-US" altLang="zh-TW" sz="1800" dirty="0"/>
              <a:t>, </a:t>
            </a:r>
            <a:br>
              <a:rPr lang="en-US" altLang="zh-TW" sz="1800" dirty="0"/>
            </a:br>
            <a:r>
              <a:rPr lang="en-US" altLang="zh-TW" sz="1800" dirty="0"/>
              <a:t>it follows from the recursive definition that </a:t>
            </a:r>
            <a:r>
              <a:rPr lang="en-US" altLang="zh-TW" sz="1800" dirty="0">
                <a:ea typeface="Cambria Math"/>
              </a:rPr>
              <a:t>3</a:t>
            </a:r>
            <a:r>
              <a:rPr lang="en-US" altLang="zh-TW" sz="1800" i="1" dirty="0">
                <a:ea typeface="Cambria Math"/>
              </a:rPr>
              <a:t>k + </a:t>
            </a:r>
            <a:r>
              <a:rPr lang="en-US" altLang="zh-TW" sz="1800" dirty="0">
                <a:ea typeface="Cambria Math"/>
              </a:rPr>
              <a:t>3</a:t>
            </a:r>
            <a:r>
              <a:rPr lang="en-US" altLang="zh-TW" sz="1800" i="1" dirty="0">
                <a:ea typeface="Cambria Math"/>
              </a:rPr>
              <a:t> = </a:t>
            </a:r>
            <a:r>
              <a:rPr lang="en-US" altLang="zh-TW" sz="1800" dirty="0">
                <a:ea typeface="Cambria Math"/>
              </a:rPr>
              <a:t>3(</a:t>
            </a:r>
            <a:r>
              <a:rPr lang="en-US" altLang="zh-TW" sz="1800" i="1" dirty="0">
                <a:ea typeface="Cambria Math"/>
              </a:rPr>
              <a:t>k</a:t>
            </a:r>
            <a:r>
              <a:rPr lang="en-US" altLang="zh-TW" sz="1800" dirty="0">
                <a:ea typeface="Cambria Math"/>
              </a:rPr>
              <a:t> + 1) ∊</a:t>
            </a:r>
            <a:r>
              <a:rPr lang="en-US" altLang="zh-TW" sz="1800" i="1" dirty="0"/>
              <a:t> S</a:t>
            </a:r>
            <a:r>
              <a:rPr lang="en-US" altLang="zh-TW" sz="1800" dirty="0"/>
              <a:t>, i.e., </a:t>
            </a:r>
            <a:r>
              <a:rPr lang="en-US" altLang="zh-TW" sz="1800" i="1" dirty="0"/>
              <a:t>P</a:t>
            </a:r>
            <a:r>
              <a:rPr lang="en-US" altLang="zh-TW" sz="1800" dirty="0"/>
              <a:t>(</a:t>
            </a:r>
            <a:r>
              <a:rPr lang="en-US" altLang="zh-TW" sz="1800" i="1" dirty="0"/>
              <a:t>k </a:t>
            </a:r>
            <a:r>
              <a:rPr lang="en-US" altLang="zh-TW" sz="1800" dirty="0"/>
              <a:t>+ </a:t>
            </a:r>
            <a:r>
              <a:rPr lang="en-US" altLang="zh-TW" sz="1800" dirty="0">
                <a:ea typeface="Cambria Math" pitchFamily="18" charset="0"/>
              </a:rPr>
              <a:t>1</a:t>
            </a:r>
            <a:r>
              <a:rPr lang="en-US" altLang="zh-TW" sz="1800" dirty="0"/>
              <a:t>) is true. </a:t>
            </a:r>
          </a:p>
          <a:p>
            <a:pPr lvl="1">
              <a:spcBef>
                <a:spcPts val="600"/>
              </a:spcBef>
            </a:pPr>
            <a:r>
              <a:rPr lang="en-US" altLang="zh-TW" sz="2000" b="1" dirty="0"/>
              <a:t>S </a:t>
            </a:r>
            <a:r>
              <a:rPr lang="en-US" altLang="zh-TW" sz="2000" b="1" dirty="0">
                <a:ea typeface="Cambria Math"/>
              </a:rPr>
              <a:t>⊆ </a:t>
            </a:r>
            <a:r>
              <a:rPr lang="en-US" altLang="zh-TW" sz="2000" b="1" dirty="0"/>
              <a:t>A</a:t>
            </a:r>
            <a:r>
              <a:rPr lang="en-US" altLang="zh-TW" sz="2000" dirty="0"/>
              <a:t>:</a:t>
            </a:r>
          </a:p>
          <a:p>
            <a:pPr marL="457200" lvl="2" indent="0">
              <a:spcBef>
                <a:spcPts val="600"/>
              </a:spcBef>
              <a:buNone/>
            </a:pPr>
            <a:r>
              <a:rPr lang="en-US" altLang="zh-TW" sz="1800" u="sng" dirty="0"/>
              <a:t>BASIS STEP</a:t>
            </a:r>
            <a:r>
              <a:rPr lang="en-US" altLang="zh-TW" sz="1800" dirty="0"/>
              <a:t>: By the recursive definition, </a:t>
            </a:r>
            <a:r>
              <a:rPr lang="en-US" altLang="zh-TW" sz="1800" dirty="0">
                <a:ea typeface="Cambria Math"/>
              </a:rPr>
              <a:t>3 ∊</a:t>
            </a:r>
            <a:r>
              <a:rPr lang="en-US" altLang="zh-TW" sz="1800" i="1" dirty="0"/>
              <a:t> S</a:t>
            </a:r>
            <a:r>
              <a:rPr lang="en-US" altLang="zh-TW" sz="1800" dirty="0"/>
              <a:t>. Because </a:t>
            </a:r>
            <a:r>
              <a:rPr lang="en-US" altLang="zh-TW" sz="1800" dirty="0">
                <a:ea typeface="Cambria Math" pitchFamily="18" charset="0"/>
              </a:rPr>
              <a:t>3</a:t>
            </a:r>
            <a:r>
              <a:rPr lang="en-US" altLang="zh-TW" sz="1800" dirty="0">
                <a:ea typeface="Cambria Math"/>
              </a:rPr>
              <a:t> = </a:t>
            </a:r>
            <a:r>
              <a:rPr lang="en-US" altLang="zh-TW" sz="1800" dirty="0">
                <a:ea typeface="Cambria Math" pitchFamily="18" charset="0"/>
              </a:rPr>
              <a:t>3</a:t>
            </a:r>
            <a:r>
              <a:rPr lang="en-US" altLang="zh-TW" sz="1800" dirty="0">
                <a:ea typeface="Cambria Math"/>
              </a:rPr>
              <a:t>∙1, we have </a:t>
            </a:r>
            <a:r>
              <a:rPr lang="en-US" altLang="zh-TW" sz="1800" dirty="0">
                <a:ea typeface="Cambria Math" pitchFamily="18" charset="0"/>
              </a:rPr>
              <a:t>3 </a:t>
            </a:r>
            <a:r>
              <a:rPr lang="en-US" altLang="zh-TW" sz="1800" dirty="0">
                <a:ea typeface="Cambria Math"/>
              </a:rPr>
              <a:t>∊</a:t>
            </a:r>
            <a:r>
              <a:rPr lang="en-US" altLang="zh-TW" sz="1800" i="1" dirty="0"/>
              <a:t> A</a:t>
            </a:r>
            <a:r>
              <a:rPr lang="en-US" altLang="zh-TW" sz="1800" dirty="0">
                <a:ea typeface="Cambria Math"/>
              </a:rPr>
              <a:t>.</a:t>
            </a:r>
            <a:endParaRPr lang="en-US" altLang="zh-TW" sz="1800" dirty="0"/>
          </a:p>
          <a:p>
            <a:pPr marL="457200" lvl="2" indent="0">
              <a:spcBef>
                <a:spcPts val="600"/>
              </a:spcBef>
              <a:buNone/>
            </a:pPr>
            <a:r>
              <a:rPr lang="en-US" altLang="zh-TW" sz="1800" u="sng" dirty="0"/>
              <a:t>INDUCTIVE STEP</a:t>
            </a:r>
            <a:r>
              <a:rPr lang="en-US" altLang="zh-TW" sz="1800" dirty="0"/>
              <a:t>:  Whenever </a:t>
            </a:r>
            <a:r>
              <a:rPr lang="en-US" altLang="zh-TW" sz="1800" i="1" dirty="0"/>
              <a:t>x</a:t>
            </a:r>
            <a:r>
              <a:rPr lang="en-US" altLang="zh-TW" sz="1800" dirty="0"/>
              <a:t> </a:t>
            </a:r>
            <a:r>
              <a:rPr lang="en-US" altLang="zh-TW" sz="1800" dirty="0">
                <a:ea typeface="Cambria Math"/>
              </a:rPr>
              <a:t>∊</a:t>
            </a:r>
            <a:r>
              <a:rPr lang="en-US" altLang="zh-TW" sz="1800" i="1" dirty="0"/>
              <a:t> S </a:t>
            </a:r>
            <a:r>
              <a:rPr lang="en-US" altLang="zh-TW" sz="1800" dirty="0"/>
              <a:t>and </a:t>
            </a:r>
            <a:r>
              <a:rPr lang="en-US" altLang="zh-TW" sz="1800" i="1" dirty="0"/>
              <a:t>y</a:t>
            </a:r>
            <a:r>
              <a:rPr lang="en-US" altLang="zh-TW" sz="1800" dirty="0"/>
              <a:t> </a:t>
            </a:r>
            <a:r>
              <a:rPr lang="en-US" altLang="zh-TW" sz="1800" dirty="0">
                <a:ea typeface="Cambria Math"/>
              </a:rPr>
              <a:t>∊</a:t>
            </a:r>
            <a:r>
              <a:rPr lang="en-US" altLang="zh-TW" sz="1800" i="1" dirty="0"/>
              <a:t> S</a:t>
            </a:r>
            <a:r>
              <a:rPr lang="en-US" altLang="zh-TW" sz="1800" dirty="0"/>
              <a:t>, we have </a:t>
            </a:r>
            <a:r>
              <a:rPr lang="en-US" altLang="zh-TW" sz="1800" i="1" dirty="0"/>
              <a:t>x</a:t>
            </a:r>
            <a:r>
              <a:rPr lang="en-US" altLang="zh-TW" sz="1800" dirty="0"/>
              <a:t> + </a:t>
            </a:r>
            <a:r>
              <a:rPr lang="en-US" altLang="zh-TW" sz="1800" i="1" dirty="0"/>
              <a:t>y</a:t>
            </a:r>
            <a:r>
              <a:rPr lang="en-US" altLang="zh-TW" sz="1800" dirty="0"/>
              <a:t> </a:t>
            </a:r>
            <a:r>
              <a:rPr lang="en-US" altLang="zh-TW" sz="1800" dirty="0">
                <a:ea typeface="Cambria Math"/>
              </a:rPr>
              <a:t>∊</a:t>
            </a:r>
            <a:r>
              <a:rPr lang="en-US" altLang="zh-TW" sz="1800" i="1" dirty="0"/>
              <a:t> S</a:t>
            </a:r>
            <a:r>
              <a:rPr lang="en-US" altLang="zh-TW" sz="1800" dirty="0"/>
              <a:t> by the recursive definition. Suppose that </a:t>
            </a:r>
            <a:r>
              <a:rPr lang="en-US" altLang="zh-TW" sz="1800" i="1" dirty="0"/>
              <a:t>x</a:t>
            </a:r>
            <a:r>
              <a:rPr lang="en-US" altLang="zh-TW" sz="1800" dirty="0"/>
              <a:t> </a:t>
            </a:r>
            <a:r>
              <a:rPr lang="en-US" altLang="zh-TW" sz="1800" dirty="0">
                <a:ea typeface="Cambria Math"/>
              </a:rPr>
              <a:t>∊</a:t>
            </a:r>
            <a:r>
              <a:rPr lang="en-US" altLang="zh-TW" sz="1800" i="1" dirty="0"/>
              <a:t> S </a:t>
            </a:r>
            <a:r>
              <a:rPr lang="en-US" altLang="zh-TW" sz="1800" dirty="0"/>
              <a:t>and </a:t>
            </a:r>
            <a:r>
              <a:rPr lang="en-US" altLang="zh-TW" sz="1800" i="1" dirty="0"/>
              <a:t>y</a:t>
            </a:r>
            <a:r>
              <a:rPr lang="en-US" altLang="zh-TW" sz="1800" dirty="0"/>
              <a:t> </a:t>
            </a:r>
            <a:r>
              <a:rPr lang="en-US" altLang="zh-TW" sz="1800" dirty="0">
                <a:ea typeface="Cambria Math"/>
              </a:rPr>
              <a:t>∊</a:t>
            </a:r>
            <a:r>
              <a:rPr lang="en-US" altLang="zh-TW" sz="1800" i="1" dirty="0"/>
              <a:t> S</a:t>
            </a:r>
            <a:r>
              <a:rPr lang="en-US" altLang="zh-TW" sz="1800" dirty="0"/>
              <a:t>. Assume that </a:t>
            </a:r>
            <a:r>
              <a:rPr lang="en-US" altLang="zh-TW" sz="1800" i="1" dirty="0"/>
              <a:t>x</a:t>
            </a:r>
            <a:r>
              <a:rPr lang="en-US" altLang="zh-TW" sz="1800" dirty="0"/>
              <a:t> </a:t>
            </a:r>
            <a:r>
              <a:rPr lang="en-US" altLang="zh-TW" sz="1800" dirty="0">
                <a:ea typeface="Cambria Math"/>
              </a:rPr>
              <a:t>∊</a:t>
            </a:r>
            <a:r>
              <a:rPr lang="en-US" altLang="zh-TW" sz="1800" i="1" dirty="0"/>
              <a:t> A </a:t>
            </a:r>
            <a:r>
              <a:rPr lang="en-US" altLang="zh-TW" sz="1800" dirty="0"/>
              <a:t>and </a:t>
            </a:r>
            <a:r>
              <a:rPr lang="en-US" altLang="zh-TW" sz="1800" i="1" dirty="0"/>
              <a:t>y</a:t>
            </a:r>
            <a:r>
              <a:rPr lang="en-US" altLang="zh-TW" sz="1800" dirty="0"/>
              <a:t> </a:t>
            </a:r>
            <a:r>
              <a:rPr lang="en-US" altLang="zh-TW" sz="1800" dirty="0">
                <a:ea typeface="Cambria Math"/>
              </a:rPr>
              <a:t>∊</a:t>
            </a:r>
            <a:r>
              <a:rPr lang="en-US" altLang="zh-TW" sz="1800" i="1" dirty="0"/>
              <a:t> A</a:t>
            </a:r>
            <a:r>
              <a:rPr lang="en-US" altLang="zh-TW" sz="1800" dirty="0"/>
              <a:t>, i.e., 3 | </a:t>
            </a:r>
            <a:r>
              <a:rPr lang="en-US" altLang="zh-TW" sz="1800" i="1" dirty="0"/>
              <a:t>x</a:t>
            </a:r>
            <a:r>
              <a:rPr lang="en-US" altLang="zh-TW" sz="1800" dirty="0"/>
              <a:t> and </a:t>
            </a:r>
            <a:br>
              <a:rPr lang="en-US" altLang="zh-TW" sz="1800" dirty="0"/>
            </a:br>
            <a:r>
              <a:rPr lang="en-US" altLang="zh-TW" sz="1800" dirty="0"/>
              <a:t>3 | </a:t>
            </a:r>
            <a:r>
              <a:rPr lang="en-US" altLang="zh-TW" sz="1800" i="1" dirty="0"/>
              <a:t>y</a:t>
            </a:r>
            <a:r>
              <a:rPr lang="en-US" altLang="zh-TW" sz="1800" dirty="0"/>
              <a:t>. By Theorem </a:t>
            </a:r>
            <a:r>
              <a:rPr lang="en-US" altLang="zh-TW" sz="1800" dirty="0">
                <a:ea typeface="Cambria Math" pitchFamily="18" charset="0"/>
              </a:rPr>
              <a:t>1</a:t>
            </a:r>
            <a:r>
              <a:rPr lang="en-US" altLang="zh-TW" sz="1800" dirty="0"/>
              <a:t> of Section </a:t>
            </a:r>
            <a:r>
              <a:rPr lang="en-US" altLang="zh-TW" sz="1800" dirty="0">
                <a:ea typeface="Cambria Math" pitchFamily="18" charset="0"/>
              </a:rPr>
              <a:t>4.1</a:t>
            </a:r>
            <a:r>
              <a:rPr lang="en-US" altLang="zh-TW" sz="1800" dirty="0"/>
              <a:t>, it follows that 3 | </a:t>
            </a:r>
            <a:r>
              <a:rPr lang="en-US" altLang="zh-TW" sz="1800" i="1" dirty="0"/>
              <a:t>x</a:t>
            </a:r>
            <a:r>
              <a:rPr lang="en-US" altLang="zh-TW" sz="1800" dirty="0"/>
              <a:t> + </a:t>
            </a:r>
            <a:r>
              <a:rPr lang="en-US" altLang="zh-TW" sz="1800" i="1" dirty="0"/>
              <a:t>y</a:t>
            </a:r>
            <a:r>
              <a:rPr lang="en-US" altLang="zh-TW" sz="1800" dirty="0"/>
              <a:t>., i.e., </a:t>
            </a:r>
            <a:r>
              <a:rPr lang="en-US" altLang="zh-TW" sz="1800" i="1" dirty="0"/>
              <a:t>x</a:t>
            </a:r>
            <a:r>
              <a:rPr lang="en-US" altLang="zh-TW" sz="1800" dirty="0"/>
              <a:t> + </a:t>
            </a:r>
            <a:r>
              <a:rPr lang="en-US" altLang="zh-TW" sz="1800" i="1" dirty="0"/>
              <a:t>y</a:t>
            </a:r>
            <a:r>
              <a:rPr lang="en-US" altLang="zh-TW" sz="1800" dirty="0">
                <a:ea typeface="Cambria Math" pitchFamily="18" charset="0"/>
              </a:rPr>
              <a:t> </a:t>
            </a:r>
            <a:r>
              <a:rPr lang="en-US" altLang="zh-TW" sz="1800" dirty="0">
                <a:ea typeface="Cambria Math"/>
              </a:rPr>
              <a:t>∊</a:t>
            </a:r>
            <a:r>
              <a:rPr lang="en-US" altLang="zh-TW" sz="1800" i="1" dirty="0"/>
              <a:t> A</a:t>
            </a:r>
            <a:r>
              <a:rPr lang="en-US" altLang="zh-TW" sz="1800"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zh-TW" dirty="0"/>
              <a:t>Principle of Mathematical Induction</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5</a:t>
            </a:fld>
            <a:endParaRPr lang="en-US"/>
          </a:p>
        </p:txBody>
      </p:sp>
      <p:sp>
        <p:nvSpPr>
          <p:cNvPr id="10" name="Content Placeholder 2"/>
          <p:cNvSpPr>
            <a:spLocks noGrp="1"/>
          </p:cNvSpPr>
          <p:nvPr>
            <p:ph idx="1"/>
          </p:nvPr>
        </p:nvSpPr>
        <p:spPr/>
        <p:txBody>
          <a:bodyPr/>
          <a:lstStyle/>
          <a:p>
            <a:pPr>
              <a:spcBef>
                <a:spcPct val="0"/>
              </a:spcBef>
            </a:pPr>
            <a:r>
              <a:rPr lang="en-US" altLang="zh-TW" i="1" dirty="0">
                <a:solidFill>
                  <a:srgbClr val="FF0000"/>
                </a:solidFill>
              </a:rPr>
              <a:t>Principle of Mathematical Induction</a:t>
            </a:r>
            <a:r>
              <a:rPr lang="en-US" altLang="zh-TW" dirty="0"/>
              <a:t>: To prove that </a:t>
            </a:r>
            <a:r>
              <a:rPr lang="en-US" altLang="zh-TW" i="1" dirty="0"/>
              <a:t>P</a:t>
            </a:r>
            <a:r>
              <a:rPr lang="en-US" altLang="zh-TW" dirty="0"/>
              <a:t>(</a:t>
            </a:r>
            <a:r>
              <a:rPr lang="en-US" altLang="zh-TW" i="1" dirty="0"/>
              <a:t>n</a:t>
            </a:r>
            <a:r>
              <a:rPr lang="en-US" altLang="zh-TW" dirty="0"/>
              <a:t>) is true for all positive integers </a:t>
            </a:r>
            <a:r>
              <a:rPr lang="en-US" altLang="zh-TW" i="1" dirty="0"/>
              <a:t>n</a:t>
            </a:r>
            <a:r>
              <a:rPr lang="en-US" altLang="zh-TW" dirty="0"/>
              <a:t>, where </a:t>
            </a:r>
            <a:r>
              <a:rPr lang="en-US" altLang="zh-TW" i="1" dirty="0"/>
              <a:t>P</a:t>
            </a:r>
            <a:r>
              <a:rPr lang="en-US" altLang="zh-TW" dirty="0"/>
              <a:t>(</a:t>
            </a:r>
            <a:r>
              <a:rPr lang="en-US" altLang="zh-TW" i="1" dirty="0"/>
              <a:t>n</a:t>
            </a:r>
            <a:r>
              <a:rPr lang="en-US" altLang="zh-TW" dirty="0"/>
              <a:t>) is a propositional function, we complete these steps:</a:t>
            </a:r>
          </a:p>
          <a:p>
            <a:pPr lvl="1" eaLnBrk="1" hangingPunct="1">
              <a:lnSpc>
                <a:spcPct val="150000"/>
              </a:lnSpc>
              <a:spcBef>
                <a:spcPct val="0"/>
              </a:spcBef>
            </a:pPr>
            <a:r>
              <a:rPr lang="en-US" altLang="zh-TW" i="1" dirty="0">
                <a:solidFill>
                  <a:srgbClr val="7030A0"/>
                </a:solidFill>
              </a:rPr>
              <a:t>Basis Step</a:t>
            </a:r>
            <a:r>
              <a:rPr lang="en-US" altLang="zh-TW" dirty="0"/>
              <a:t>: Show that </a:t>
            </a:r>
            <a:r>
              <a:rPr lang="en-US" altLang="zh-TW" i="1" dirty="0"/>
              <a:t>P</a:t>
            </a:r>
            <a:r>
              <a:rPr lang="en-US" altLang="zh-TW" dirty="0"/>
              <a:t>(1) is true.</a:t>
            </a:r>
          </a:p>
          <a:p>
            <a:pPr lvl="1" eaLnBrk="1" hangingPunct="1">
              <a:lnSpc>
                <a:spcPct val="150000"/>
              </a:lnSpc>
              <a:spcBef>
                <a:spcPct val="0"/>
              </a:spcBef>
            </a:pPr>
            <a:r>
              <a:rPr lang="en-US" altLang="zh-TW" i="1" dirty="0">
                <a:solidFill>
                  <a:srgbClr val="7030A0"/>
                </a:solidFill>
              </a:rPr>
              <a:t>Inductive Step</a:t>
            </a:r>
            <a:r>
              <a:rPr lang="en-US" altLang="zh-TW" dirty="0"/>
              <a:t>: Show that </a:t>
            </a:r>
            <a:r>
              <a:rPr lang="en-US" altLang="zh-TW" i="1" dirty="0"/>
              <a:t>P</a:t>
            </a:r>
            <a:r>
              <a:rPr lang="en-US" altLang="zh-TW" dirty="0"/>
              <a:t>(</a:t>
            </a:r>
            <a:r>
              <a:rPr lang="en-US" altLang="zh-TW" i="1" dirty="0"/>
              <a:t>k</a:t>
            </a:r>
            <a:r>
              <a:rPr lang="en-US" altLang="zh-TW" dirty="0"/>
              <a:t>)</a:t>
            </a:r>
            <a:r>
              <a:rPr lang="en-US" altLang="zh-TW" i="1" dirty="0"/>
              <a:t> </a:t>
            </a:r>
            <a:r>
              <a:rPr lang="en-US" altLang="zh-TW" i="1" dirty="0">
                <a:sym typeface="Wingdings" pitchFamily="2" charset="2"/>
              </a:rPr>
              <a:t>→ P</a:t>
            </a:r>
            <a:r>
              <a:rPr lang="en-US" altLang="zh-TW" dirty="0">
                <a:sym typeface="Wingdings" pitchFamily="2" charset="2"/>
              </a:rPr>
              <a:t>(</a:t>
            </a:r>
            <a:r>
              <a:rPr lang="en-US" altLang="zh-TW" i="1" dirty="0">
                <a:sym typeface="Wingdings" pitchFamily="2" charset="2"/>
              </a:rPr>
              <a:t>k + </a:t>
            </a:r>
            <a:r>
              <a:rPr lang="en-US" altLang="zh-TW" dirty="0">
                <a:sym typeface="Wingdings" pitchFamily="2" charset="2"/>
              </a:rPr>
              <a:t>1) is true for all positive integers </a:t>
            </a:r>
            <a:r>
              <a:rPr lang="en-US" altLang="zh-TW" i="1" dirty="0">
                <a:sym typeface="Wingdings" pitchFamily="2" charset="2"/>
              </a:rPr>
              <a:t>k</a:t>
            </a:r>
            <a:r>
              <a:rPr lang="en-US" altLang="zh-TW" dirty="0">
                <a:sym typeface="Wingdings" pitchFamily="2" charset="2"/>
              </a:rPr>
              <a:t>.</a:t>
            </a:r>
          </a:p>
          <a:p>
            <a:pPr lvl="2">
              <a:lnSpc>
                <a:spcPct val="150000"/>
              </a:lnSpc>
              <a:spcBef>
                <a:spcPct val="0"/>
              </a:spcBef>
            </a:pPr>
            <a:r>
              <a:rPr lang="en-US" altLang="zh-TW" dirty="0"/>
              <a:t>To complete the inductive step, assuming the </a:t>
            </a:r>
            <a:r>
              <a:rPr lang="en-US" altLang="zh-TW" i="1" dirty="0"/>
              <a:t>inductive hypothesis </a:t>
            </a:r>
            <a:r>
              <a:rPr lang="en-US" altLang="zh-TW" dirty="0"/>
              <a:t>that </a:t>
            </a:r>
            <a:r>
              <a:rPr lang="en-US" altLang="zh-TW" i="1" dirty="0"/>
              <a:t>P</a:t>
            </a:r>
            <a:r>
              <a:rPr lang="en-US" altLang="zh-TW" dirty="0"/>
              <a:t>(</a:t>
            </a:r>
            <a:r>
              <a:rPr lang="en-US" altLang="zh-TW" i="1" dirty="0"/>
              <a:t>k</a:t>
            </a:r>
            <a:r>
              <a:rPr lang="en-US" altLang="zh-TW" dirty="0"/>
              <a:t>)</a:t>
            </a:r>
            <a:r>
              <a:rPr lang="en-US" altLang="zh-TW" i="1" dirty="0"/>
              <a:t> </a:t>
            </a:r>
            <a:r>
              <a:rPr lang="en-US" altLang="zh-TW" dirty="0"/>
              <a:t>holds for an arbitrary integer </a:t>
            </a:r>
            <a:r>
              <a:rPr lang="en-US" altLang="zh-TW" i="1" dirty="0"/>
              <a:t>k</a:t>
            </a:r>
            <a:r>
              <a:rPr lang="en-US" altLang="zh-TW" dirty="0"/>
              <a:t>, show that </a:t>
            </a:r>
            <a:r>
              <a:rPr lang="en-US" altLang="zh-TW" i="1" dirty="0">
                <a:sym typeface="Wingdings" pitchFamily="2" charset="2"/>
              </a:rPr>
              <a:t>P</a:t>
            </a:r>
            <a:r>
              <a:rPr lang="en-US" altLang="zh-TW" dirty="0">
                <a:sym typeface="Wingdings" pitchFamily="2" charset="2"/>
              </a:rPr>
              <a:t>(</a:t>
            </a:r>
            <a:r>
              <a:rPr lang="en-US" altLang="zh-TW" i="1" dirty="0">
                <a:sym typeface="Wingdings" pitchFamily="2" charset="2"/>
              </a:rPr>
              <a:t>k + </a:t>
            </a:r>
            <a:r>
              <a:rPr lang="en-US" altLang="zh-TW" dirty="0">
                <a:sym typeface="Wingdings" pitchFamily="2" charset="2"/>
              </a:rPr>
              <a:t>1)</a:t>
            </a:r>
            <a:r>
              <a:rPr lang="en-US" altLang="zh-TW" dirty="0"/>
              <a:t> must be true.</a:t>
            </a:r>
          </a:p>
          <a:p>
            <a:pPr>
              <a:spcBef>
                <a:spcPct val="0"/>
              </a:spcBef>
            </a:pPr>
            <a:r>
              <a:rPr lang="en-US" altLang="zh-TW" sz="2000" dirty="0"/>
              <a:t>Mathematical induction can be expressed as the rule of inference</a:t>
            </a:r>
          </a:p>
          <a:p>
            <a:pPr>
              <a:lnSpc>
                <a:spcPct val="150000"/>
              </a:lnSpc>
              <a:spcBef>
                <a:spcPct val="0"/>
              </a:spcBef>
              <a:buNone/>
            </a:pPr>
            <a:r>
              <a:rPr lang="en-US" altLang="zh-TW" sz="2000" dirty="0"/>
              <a:t>     </a:t>
            </a:r>
          </a:p>
          <a:p>
            <a:pPr>
              <a:spcBef>
                <a:spcPct val="0"/>
              </a:spcBef>
              <a:buNone/>
            </a:pPr>
            <a:r>
              <a:rPr lang="en-US" altLang="zh-TW" sz="2000" dirty="0"/>
              <a:t>    where the domain is the set of positive integers.</a:t>
            </a:r>
            <a:endParaRPr lang="en-US" altLang="zh-TW" sz="2000" dirty="0">
              <a:sym typeface="Wingdings" pitchFamily="2" charset="2"/>
            </a:endParaRPr>
          </a:p>
        </p:txBody>
      </p:sp>
      <p:sp>
        <p:nvSpPr>
          <p:cNvPr id="7" name="TextBox 4"/>
          <p:cNvSpPr txBox="1">
            <a:spLocks noChangeArrowheads="1"/>
          </p:cNvSpPr>
          <p:nvPr/>
        </p:nvSpPr>
        <p:spPr bwMode="auto">
          <a:xfrm>
            <a:off x="1676400" y="5334000"/>
            <a:ext cx="495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kumimoji="0" lang="en-US" altLang="zh-TW" sz="2800" dirty="0">
                <a:latin typeface="Constantia" pitchFamily="18" charset="0"/>
              </a:rPr>
              <a:t> </a:t>
            </a:r>
            <a:r>
              <a:rPr kumimoji="0" lang="en-US" altLang="zh-TW" sz="2000" dirty="0">
                <a:latin typeface="Times New Roman" pitchFamily="18" charset="0"/>
                <a:cs typeface="Times New Roman" pitchFamily="18" charset="0"/>
              </a:rPr>
              <a:t>(</a:t>
            </a:r>
            <a:r>
              <a:rPr kumimoji="0" lang="en-US" altLang="zh-TW" sz="2000" i="1" dirty="0">
                <a:latin typeface="Times New Roman" pitchFamily="18" charset="0"/>
                <a:cs typeface="Times New Roman" pitchFamily="18" charset="0"/>
              </a:rPr>
              <a:t>P</a:t>
            </a:r>
            <a:r>
              <a:rPr kumimoji="0" lang="en-US" altLang="zh-TW" sz="2000" dirty="0">
                <a:latin typeface="Times New Roman" pitchFamily="18" charset="0"/>
                <a:cs typeface="Times New Roman" pitchFamily="18" charset="0"/>
              </a:rPr>
              <a:t>(1) ∧ ∀</a:t>
            </a:r>
            <a:r>
              <a:rPr kumimoji="0" lang="en-US" altLang="zh-TW" sz="2000" i="1" dirty="0">
                <a:latin typeface="Times New Roman" pitchFamily="18" charset="0"/>
                <a:cs typeface="Times New Roman" pitchFamily="18" charset="0"/>
              </a:rPr>
              <a:t>k </a:t>
            </a:r>
            <a:r>
              <a:rPr kumimoji="0" lang="en-US" altLang="zh-TW" sz="2000" dirty="0">
                <a:latin typeface="Times New Roman" pitchFamily="18" charset="0"/>
                <a:cs typeface="Times New Roman" pitchFamily="18" charset="0"/>
              </a:rPr>
              <a:t>(</a:t>
            </a:r>
            <a:r>
              <a:rPr kumimoji="0" lang="en-US" altLang="zh-TW" sz="2000" i="1" dirty="0">
                <a:latin typeface="Times New Roman" pitchFamily="18" charset="0"/>
                <a:cs typeface="Times New Roman" pitchFamily="18" charset="0"/>
              </a:rPr>
              <a:t>P</a:t>
            </a:r>
            <a:r>
              <a:rPr kumimoji="0" lang="en-US" altLang="zh-TW" sz="2000" dirty="0">
                <a:latin typeface="Times New Roman" pitchFamily="18" charset="0"/>
                <a:cs typeface="Times New Roman" pitchFamily="18" charset="0"/>
              </a:rPr>
              <a:t>(</a:t>
            </a:r>
            <a:r>
              <a:rPr kumimoji="0" lang="en-US" altLang="zh-TW" sz="2000" i="1" dirty="0">
                <a:latin typeface="Times New Roman" pitchFamily="18" charset="0"/>
                <a:cs typeface="Times New Roman" pitchFamily="18" charset="0"/>
              </a:rPr>
              <a:t>k</a:t>
            </a:r>
            <a:r>
              <a:rPr kumimoji="0" lang="en-US" altLang="zh-TW" sz="2000" dirty="0">
                <a:latin typeface="Times New Roman" pitchFamily="18" charset="0"/>
                <a:cs typeface="Times New Roman" pitchFamily="18" charset="0"/>
              </a:rPr>
              <a:t>)</a:t>
            </a:r>
            <a:r>
              <a:rPr kumimoji="0" lang="en-US" altLang="zh-TW" sz="2000" i="1" dirty="0">
                <a:latin typeface="Times New Roman" pitchFamily="18" charset="0"/>
                <a:cs typeface="Times New Roman" pitchFamily="18" charset="0"/>
              </a:rPr>
              <a:t> </a:t>
            </a:r>
            <a:r>
              <a:rPr kumimoji="0" lang="en-US" altLang="zh-TW" sz="2000" dirty="0">
                <a:latin typeface="Times New Roman" pitchFamily="18" charset="0"/>
                <a:cs typeface="Times New Roman" pitchFamily="18" charset="0"/>
                <a:sym typeface="Wingdings" pitchFamily="2" charset="2"/>
              </a:rPr>
              <a:t>→</a:t>
            </a:r>
            <a:r>
              <a:rPr kumimoji="0" lang="en-US" altLang="zh-TW" sz="2000" i="1" dirty="0">
                <a:latin typeface="Times New Roman" pitchFamily="18" charset="0"/>
                <a:cs typeface="Times New Roman" pitchFamily="18" charset="0"/>
                <a:sym typeface="Wingdings" pitchFamily="2" charset="2"/>
              </a:rPr>
              <a:t> P</a:t>
            </a:r>
            <a:r>
              <a:rPr kumimoji="0" lang="en-US" altLang="zh-TW" sz="2000" dirty="0">
                <a:latin typeface="Times New Roman" pitchFamily="18" charset="0"/>
                <a:cs typeface="Times New Roman" pitchFamily="18" charset="0"/>
                <a:sym typeface="Wingdings" pitchFamily="2" charset="2"/>
              </a:rPr>
              <a:t>(</a:t>
            </a:r>
            <a:r>
              <a:rPr kumimoji="0" lang="en-US" altLang="zh-TW" sz="2000" i="1" dirty="0">
                <a:latin typeface="Times New Roman" pitchFamily="18" charset="0"/>
                <a:cs typeface="Times New Roman" pitchFamily="18" charset="0"/>
                <a:sym typeface="Wingdings" pitchFamily="2" charset="2"/>
              </a:rPr>
              <a:t>k + </a:t>
            </a:r>
            <a:r>
              <a:rPr kumimoji="0" lang="en-US" altLang="zh-TW" sz="2000" dirty="0">
                <a:latin typeface="Times New Roman" pitchFamily="18" charset="0"/>
                <a:cs typeface="Times New Roman" pitchFamily="18" charset="0"/>
                <a:sym typeface="Wingdings" pitchFamily="2" charset="2"/>
              </a:rPr>
              <a:t>1))) → </a:t>
            </a:r>
            <a:r>
              <a:rPr kumimoji="0" lang="en-US" altLang="zh-TW" sz="2000" dirty="0">
                <a:latin typeface="Times New Roman" pitchFamily="18" charset="0"/>
                <a:cs typeface="Times New Roman" pitchFamily="18" charset="0"/>
              </a:rPr>
              <a:t>∀</a:t>
            </a:r>
            <a:r>
              <a:rPr kumimoji="0" lang="en-US" altLang="zh-TW" sz="2000" i="1" dirty="0">
                <a:latin typeface="Times New Roman" pitchFamily="18" charset="0"/>
                <a:cs typeface="Times New Roman" pitchFamily="18" charset="0"/>
              </a:rPr>
              <a:t>n P</a:t>
            </a:r>
            <a:r>
              <a:rPr kumimoji="0" lang="en-US" altLang="zh-TW" sz="2000" dirty="0">
                <a:latin typeface="Times New Roman" pitchFamily="18" charset="0"/>
                <a:cs typeface="Times New Roman" pitchFamily="18" charset="0"/>
              </a:rPr>
              <a:t>(</a:t>
            </a:r>
            <a:r>
              <a:rPr kumimoji="0" lang="en-US" altLang="zh-TW" sz="2000" i="1" dirty="0">
                <a:latin typeface="Times New Roman" pitchFamily="18" charset="0"/>
                <a:cs typeface="Times New Roman" pitchFamily="18" charset="0"/>
              </a:rPr>
              <a:t>n</a:t>
            </a:r>
            <a:r>
              <a:rPr kumimoji="0" lang="en-US" altLang="zh-TW" sz="2000" dirty="0">
                <a:latin typeface="Times New Roman" pitchFamily="18" charset="0"/>
                <a:cs typeface="Times New Roman" pitchFamily="18" charset="0"/>
              </a:rPr>
              <a:t>)</a:t>
            </a:r>
            <a:r>
              <a:rPr kumimoji="0" lang="en-US" altLang="zh-TW" sz="2000" dirty="0">
                <a:latin typeface="Times New Roman" pitchFamily="18" charset="0"/>
                <a:cs typeface="Times New Roman" pitchFamily="18" charset="0"/>
                <a:sym typeface="Wingdings" pitchFamily="2" charset="2"/>
              </a:rPr>
              <a:t> </a:t>
            </a:r>
            <a:endParaRPr kumimoji="0" lang="en-US" altLang="zh-TW" sz="2000" dirty="0">
              <a:latin typeface="Times New Roman" pitchFamily="18" charset="0"/>
              <a:cs typeface="Times New Roman"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altLang="zh-TW" dirty="0"/>
              <a:t>Structural Induction</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50</a:t>
            </a:fld>
            <a:endParaRPr lang="en-US"/>
          </a:p>
        </p:txBody>
      </p:sp>
      <p:sp>
        <p:nvSpPr>
          <p:cNvPr id="9" name="Content Placeholder 2"/>
          <p:cNvSpPr>
            <a:spLocks noGrp="1"/>
          </p:cNvSpPr>
          <p:nvPr>
            <p:ph idx="1"/>
          </p:nvPr>
        </p:nvSpPr>
        <p:spPr>
          <a:xfrm>
            <a:off x="457200" y="1371600"/>
            <a:ext cx="8229600" cy="5029200"/>
          </a:xfrm>
        </p:spPr>
        <p:txBody>
          <a:bodyPr/>
          <a:lstStyle/>
          <a:p>
            <a:pPr>
              <a:lnSpc>
                <a:spcPct val="150000"/>
              </a:lnSpc>
            </a:pPr>
            <a:r>
              <a:rPr lang="en-US" altLang="zh-TW" dirty="0"/>
              <a:t>To prove a property of the elements of a recursively defined set, we use </a:t>
            </a:r>
            <a:r>
              <a:rPr lang="en-US" altLang="zh-TW" i="1" dirty="0">
                <a:solidFill>
                  <a:srgbClr val="FF0000"/>
                </a:solidFill>
              </a:rPr>
              <a:t>structural induction</a:t>
            </a:r>
            <a:r>
              <a:rPr lang="en-US" altLang="zh-TW" dirty="0"/>
              <a:t>. </a:t>
            </a:r>
          </a:p>
          <a:p>
            <a:pPr lvl="1">
              <a:lnSpc>
                <a:spcPct val="150000"/>
              </a:lnSpc>
            </a:pPr>
            <a:r>
              <a:rPr lang="en-US" altLang="zh-TW" dirty="0">
                <a:solidFill>
                  <a:srgbClr val="7030A0"/>
                </a:solidFill>
              </a:rPr>
              <a:t>BASIS STEP</a:t>
            </a:r>
            <a:r>
              <a:rPr lang="en-US" altLang="zh-TW" dirty="0"/>
              <a:t>: Show that the result holds for all elements specified in the basis step of the recursive definition.</a:t>
            </a:r>
          </a:p>
          <a:p>
            <a:pPr lvl="1">
              <a:lnSpc>
                <a:spcPct val="150000"/>
              </a:lnSpc>
            </a:pPr>
            <a:r>
              <a:rPr lang="en-US" altLang="zh-TW" dirty="0">
                <a:solidFill>
                  <a:srgbClr val="7030A0"/>
                </a:solidFill>
              </a:rPr>
              <a:t>RECURSIVE STEP</a:t>
            </a:r>
            <a:r>
              <a:rPr lang="en-US" altLang="zh-TW" dirty="0"/>
              <a:t>: Show that if the statement is true for each of the elements used to construct new elements in the recursive step of the definition, the result holds for these new elements. </a:t>
            </a:r>
          </a:p>
          <a:p>
            <a:pPr eaLnBrk="1" hangingPunct="1">
              <a:lnSpc>
                <a:spcPct val="150000"/>
              </a:lnSpc>
            </a:pPr>
            <a:r>
              <a:rPr lang="en-US" altLang="zh-TW" dirty="0"/>
              <a:t>The validity of structural induction can be shown to follow from the principle of mathematical induction. </a:t>
            </a:r>
          </a:p>
        </p:txBody>
      </p:sp>
    </p:spTree>
    <p:extLst>
      <p:ext uri="{BB962C8B-B14F-4D97-AF65-F5344CB8AC3E}">
        <p14:creationId xmlns:p14="http://schemas.microsoft.com/office/powerpoint/2010/main" val="4079796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zh-TW" dirty="0"/>
              <a:t>Structural Induction</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51</a:t>
            </a:fld>
            <a:endParaRPr lang="en-US"/>
          </a:p>
        </p:txBody>
      </p:sp>
      <p:sp>
        <p:nvSpPr>
          <p:cNvPr id="9" name="Content Placeholder 2"/>
          <p:cNvSpPr>
            <a:spLocks noGrp="1"/>
          </p:cNvSpPr>
          <p:nvPr>
            <p:ph idx="1"/>
          </p:nvPr>
        </p:nvSpPr>
        <p:spPr>
          <a:xfrm>
            <a:off x="457200" y="1219200"/>
            <a:ext cx="8382000" cy="5181600"/>
          </a:xfrm>
        </p:spPr>
        <p:txBody>
          <a:bodyPr>
            <a:noAutofit/>
          </a:bodyPr>
          <a:lstStyle/>
          <a:p>
            <a:r>
              <a:rPr lang="en-US" altLang="zh-TW" sz="2200" b="1" dirty="0"/>
              <a:t>Definition</a:t>
            </a:r>
            <a:r>
              <a:rPr lang="en-US" altLang="zh-TW" sz="2200" dirty="0"/>
              <a:t>: The </a:t>
            </a:r>
            <a:r>
              <a:rPr lang="en-US" altLang="zh-TW" sz="2200" i="1" dirty="0">
                <a:solidFill>
                  <a:srgbClr val="FF0000"/>
                </a:solidFill>
              </a:rPr>
              <a:t>height</a:t>
            </a:r>
            <a:r>
              <a:rPr lang="en-US" altLang="zh-TW" sz="2200" dirty="0">
                <a:solidFill>
                  <a:srgbClr val="FF0000"/>
                </a:solidFill>
              </a:rPr>
              <a:t> </a:t>
            </a:r>
            <a:r>
              <a:rPr lang="en-US" altLang="zh-TW" sz="2200" i="1" dirty="0">
                <a:solidFill>
                  <a:srgbClr val="FF0000"/>
                </a:solidFill>
              </a:rPr>
              <a:t>h</a:t>
            </a:r>
            <a:r>
              <a:rPr lang="en-US" altLang="zh-TW" sz="2200" dirty="0">
                <a:solidFill>
                  <a:srgbClr val="FF0000"/>
                </a:solidFill>
              </a:rPr>
              <a:t>(</a:t>
            </a:r>
            <a:r>
              <a:rPr lang="en-US" altLang="zh-TW" sz="2200" i="1" dirty="0">
                <a:solidFill>
                  <a:srgbClr val="FF0000"/>
                </a:solidFill>
              </a:rPr>
              <a:t>T</a:t>
            </a:r>
            <a:r>
              <a:rPr lang="en-US" altLang="zh-TW" sz="2200" dirty="0">
                <a:solidFill>
                  <a:srgbClr val="FF0000"/>
                </a:solidFill>
              </a:rPr>
              <a:t>)</a:t>
            </a:r>
            <a:r>
              <a:rPr lang="en-US" altLang="zh-TW" sz="2200" i="1" dirty="0">
                <a:solidFill>
                  <a:srgbClr val="FF0000"/>
                </a:solidFill>
              </a:rPr>
              <a:t> </a:t>
            </a:r>
            <a:r>
              <a:rPr lang="en-US" altLang="zh-TW" sz="2200" dirty="0"/>
              <a:t>of a full binary tree </a:t>
            </a:r>
            <a:r>
              <a:rPr lang="en-US" altLang="zh-TW" sz="2200" i="1" dirty="0"/>
              <a:t>T</a:t>
            </a:r>
            <a:r>
              <a:rPr lang="en-US" altLang="zh-TW" sz="2200" dirty="0"/>
              <a:t> is defined recursively as follows:</a:t>
            </a:r>
          </a:p>
          <a:p>
            <a:pPr lvl="1" eaLnBrk="1" hangingPunct="1"/>
            <a:r>
              <a:rPr lang="en-US" altLang="zh-TW" dirty="0">
                <a:solidFill>
                  <a:srgbClr val="7030A0"/>
                </a:solidFill>
              </a:rPr>
              <a:t>BASIS STEP</a:t>
            </a:r>
            <a:r>
              <a:rPr lang="en-US" altLang="zh-TW" dirty="0"/>
              <a:t>: The height of a full binary tree </a:t>
            </a:r>
            <a:r>
              <a:rPr lang="en-US" altLang="zh-TW" i="1" dirty="0"/>
              <a:t>T </a:t>
            </a:r>
            <a:r>
              <a:rPr lang="en-US" altLang="zh-TW" dirty="0"/>
              <a:t>consisting of only a root </a:t>
            </a:r>
            <a:r>
              <a:rPr lang="en-US" altLang="zh-TW" i="1" dirty="0"/>
              <a:t>r</a:t>
            </a:r>
            <a:r>
              <a:rPr lang="en-US" altLang="zh-TW" dirty="0"/>
              <a:t> is </a:t>
            </a:r>
            <a:r>
              <a:rPr lang="en-US" altLang="zh-TW" i="1" dirty="0"/>
              <a:t>h</a:t>
            </a:r>
            <a:r>
              <a:rPr lang="en-US" altLang="zh-TW" dirty="0"/>
              <a:t>(</a:t>
            </a:r>
            <a:r>
              <a:rPr lang="en-US" altLang="zh-TW" i="1" dirty="0"/>
              <a:t>T</a:t>
            </a:r>
            <a:r>
              <a:rPr lang="en-US" altLang="zh-TW" dirty="0"/>
              <a:t>)</a:t>
            </a:r>
            <a:r>
              <a:rPr lang="en-US" altLang="zh-TW" i="1" dirty="0"/>
              <a:t> = </a:t>
            </a:r>
            <a:r>
              <a:rPr lang="en-US" altLang="zh-TW" dirty="0">
                <a:latin typeface="Cambria Math" pitchFamily="18" charset="0"/>
              </a:rPr>
              <a:t>0</a:t>
            </a:r>
            <a:r>
              <a:rPr lang="en-US" altLang="zh-TW" dirty="0"/>
              <a:t>.</a:t>
            </a:r>
          </a:p>
          <a:p>
            <a:pPr lvl="1"/>
            <a:r>
              <a:rPr lang="en-US" altLang="zh-TW" dirty="0">
                <a:solidFill>
                  <a:srgbClr val="7030A0"/>
                </a:solidFill>
              </a:rPr>
              <a:t>RECURSIVE STEP</a:t>
            </a:r>
            <a:r>
              <a:rPr lang="en-US" altLang="zh-TW" dirty="0"/>
              <a:t>: If </a:t>
            </a:r>
            <a:r>
              <a:rPr lang="en-US" altLang="zh-TW" i="1" dirty="0"/>
              <a:t>T</a:t>
            </a:r>
            <a:r>
              <a:rPr lang="en-US" altLang="zh-TW" baseline="-25000" dirty="0">
                <a:latin typeface="Cambria Math" pitchFamily="18" charset="0"/>
              </a:rPr>
              <a:t>1</a:t>
            </a:r>
            <a:r>
              <a:rPr lang="en-US" altLang="zh-TW" dirty="0"/>
              <a:t> and </a:t>
            </a:r>
            <a:r>
              <a:rPr lang="en-US" altLang="zh-TW" i="1" dirty="0"/>
              <a:t>T</a:t>
            </a:r>
            <a:r>
              <a:rPr lang="en-US" altLang="zh-TW" baseline="-25000" dirty="0">
                <a:latin typeface="Cambria Math" pitchFamily="18" charset="0"/>
              </a:rPr>
              <a:t>2</a:t>
            </a:r>
            <a:r>
              <a:rPr lang="en-US" altLang="zh-TW" i="1" dirty="0"/>
              <a:t> </a:t>
            </a:r>
            <a:r>
              <a:rPr lang="en-US" altLang="zh-TW" dirty="0"/>
              <a:t>are full binary trees, then the full binary tree </a:t>
            </a:r>
            <a:r>
              <a:rPr lang="en-US" altLang="zh-TW" i="1" dirty="0"/>
              <a:t>T = T</a:t>
            </a:r>
            <a:r>
              <a:rPr lang="en-US" altLang="zh-TW" baseline="-25000" dirty="0">
                <a:latin typeface="Cambria Math" pitchFamily="18" charset="0"/>
              </a:rPr>
              <a:t>1</a:t>
            </a:r>
            <a:r>
              <a:rPr lang="en-US" altLang="zh-TW" i="1" dirty="0"/>
              <a:t>∙T</a:t>
            </a:r>
            <a:r>
              <a:rPr lang="en-US" altLang="zh-TW" baseline="-25000" dirty="0">
                <a:latin typeface="Cambria Math" pitchFamily="18" charset="0"/>
              </a:rPr>
              <a:t>2</a:t>
            </a:r>
            <a:r>
              <a:rPr lang="en-US" altLang="zh-TW" i="1" dirty="0"/>
              <a:t> </a:t>
            </a:r>
            <a:r>
              <a:rPr lang="en-US" altLang="zh-TW" dirty="0"/>
              <a:t>has height </a:t>
            </a:r>
            <a:r>
              <a:rPr lang="en-US" altLang="zh-TW" i="1" dirty="0"/>
              <a:t>h</a:t>
            </a:r>
            <a:r>
              <a:rPr lang="en-US" altLang="zh-TW" dirty="0"/>
              <a:t>(</a:t>
            </a:r>
            <a:r>
              <a:rPr lang="en-US" altLang="zh-TW" i="1" dirty="0"/>
              <a:t>T</a:t>
            </a:r>
            <a:r>
              <a:rPr lang="en-US" altLang="zh-TW" dirty="0"/>
              <a:t>) </a:t>
            </a:r>
            <a:r>
              <a:rPr lang="en-US" altLang="zh-TW" i="1" dirty="0"/>
              <a:t>= </a:t>
            </a:r>
            <a:r>
              <a:rPr lang="en-US" altLang="zh-TW" dirty="0">
                <a:latin typeface="Cambria Math" pitchFamily="18" charset="0"/>
              </a:rPr>
              <a:t>1</a:t>
            </a:r>
            <a:r>
              <a:rPr lang="en-US" altLang="zh-TW" i="1" dirty="0"/>
              <a:t> + </a:t>
            </a:r>
            <a:r>
              <a:rPr lang="en-US" altLang="zh-TW" dirty="0"/>
              <a:t>max(</a:t>
            </a:r>
            <a:r>
              <a:rPr lang="en-US" altLang="zh-TW" i="1" dirty="0"/>
              <a:t>h</a:t>
            </a:r>
            <a:r>
              <a:rPr lang="en-US" altLang="zh-TW" dirty="0"/>
              <a:t>(</a:t>
            </a:r>
            <a:r>
              <a:rPr lang="en-US" altLang="zh-TW" i="1" dirty="0"/>
              <a:t>T</a:t>
            </a:r>
            <a:r>
              <a:rPr lang="en-US" altLang="zh-TW" baseline="-25000" dirty="0">
                <a:latin typeface="Cambria Math" pitchFamily="18" charset="0"/>
              </a:rPr>
              <a:t>1</a:t>
            </a:r>
            <a:r>
              <a:rPr lang="en-US" altLang="zh-TW" dirty="0"/>
              <a:t>)</a:t>
            </a:r>
            <a:r>
              <a:rPr lang="en-US" altLang="zh-TW" i="1" dirty="0"/>
              <a:t>,h</a:t>
            </a:r>
            <a:r>
              <a:rPr lang="en-US" altLang="zh-TW" dirty="0"/>
              <a:t>(</a:t>
            </a:r>
            <a:r>
              <a:rPr lang="en-US" altLang="zh-TW" i="1" dirty="0"/>
              <a:t>T</a:t>
            </a:r>
            <a:r>
              <a:rPr lang="en-US" altLang="zh-TW" baseline="-25000" dirty="0">
                <a:latin typeface="Cambria Math" pitchFamily="18" charset="0"/>
              </a:rPr>
              <a:t>2</a:t>
            </a:r>
            <a:r>
              <a:rPr lang="en-US" altLang="zh-TW" dirty="0"/>
              <a:t>))</a:t>
            </a:r>
            <a:r>
              <a:rPr lang="en-US" altLang="zh-TW" i="1" dirty="0"/>
              <a:t>.</a:t>
            </a:r>
          </a:p>
          <a:p>
            <a:pPr lvl="2"/>
            <a:endParaRPr lang="en-US" altLang="zh-TW" i="1" dirty="0"/>
          </a:p>
          <a:p>
            <a:r>
              <a:rPr lang="en-US" altLang="zh-TW" sz="2200" b="1" dirty="0"/>
              <a:t>Definition</a:t>
            </a:r>
            <a:r>
              <a:rPr lang="en-US" altLang="zh-TW" sz="2200" dirty="0"/>
              <a:t>: The </a:t>
            </a:r>
            <a:r>
              <a:rPr lang="en-US" altLang="zh-TW" sz="2200" i="1" dirty="0">
                <a:solidFill>
                  <a:srgbClr val="FF0000"/>
                </a:solidFill>
              </a:rPr>
              <a:t>number of vertices n</a:t>
            </a:r>
            <a:r>
              <a:rPr lang="en-US" altLang="zh-TW" sz="2200" dirty="0">
                <a:solidFill>
                  <a:srgbClr val="FF0000"/>
                </a:solidFill>
              </a:rPr>
              <a:t>(</a:t>
            </a:r>
            <a:r>
              <a:rPr lang="en-US" altLang="zh-TW" sz="2200" i="1" dirty="0">
                <a:solidFill>
                  <a:srgbClr val="FF0000"/>
                </a:solidFill>
              </a:rPr>
              <a:t>T</a:t>
            </a:r>
            <a:r>
              <a:rPr lang="en-US" altLang="zh-TW" sz="2200" dirty="0">
                <a:solidFill>
                  <a:srgbClr val="FF0000"/>
                </a:solidFill>
              </a:rPr>
              <a:t>) </a:t>
            </a:r>
            <a:r>
              <a:rPr lang="en-US" altLang="zh-TW" sz="2200" dirty="0"/>
              <a:t>of a full binary tree </a:t>
            </a:r>
            <a:r>
              <a:rPr lang="en-US" altLang="zh-TW" sz="2200" i="1" dirty="0"/>
              <a:t>T</a:t>
            </a:r>
            <a:r>
              <a:rPr lang="en-US" altLang="zh-TW" sz="2200" dirty="0"/>
              <a:t> satisfies the following recursive formula:</a:t>
            </a:r>
          </a:p>
          <a:p>
            <a:pPr lvl="1" eaLnBrk="1" hangingPunct="1"/>
            <a:r>
              <a:rPr lang="en-US" altLang="zh-TW" dirty="0">
                <a:solidFill>
                  <a:srgbClr val="7030A0"/>
                </a:solidFill>
              </a:rPr>
              <a:t>BASIS STEP</a:t>
            </a:r>
            <a:r>
              <a:rPr lang="en-US" altLang="zh-TW" dirty="0"/>
              <a:t>: The number of vertices of a full binary tree </a:t>
            </a:r>
            <a:r>
              <a:rPr lang="en-US" altLang="zh-TW" i="1" dirty="0"/>
              <a:t>T </a:t>
            </a:r>
            <a:r>
              <a:rPr lang="en-US" altLang="zh-TW" dirty="0"/>
              <a:t>consisting of only a root </a:t>
            </a:r>
            <a:r>
              <a:rPr lang="en-US" altLang="zh-TW" i="1" dirty="0"/>
              <a:t>r</a:t>
            </a:r>
            <a:r>
              <a:rPr lang="en-US" altLang="zh-TW" dirty="0"/>
              <a:t> is </a:t>
            </a:r>
            <a:r>
              <a:rPr lang="en-US" altLang="zh-TW" i="1" dirty="0"/>
              <a:t>n</a:t>
            </a:r>
            <a:r>
              <a:rPr lang="en-US" altLang="zh-TW" dirty="0"/>
              <a:t>(</a:t>
            </a:r>
            <a:r>
              <a:rPr lang="en-US" altLang="zh-TW" i="1" dirty="0"/>
              <a:t>T</a:t>
            </a:r>
            <a:r>
              <a:rPr lang="en-US" altLang="zh-TW" dirty="0"/>
              <a:t>)</a:t>
            </a:r>
            <a:r>
              <a:rPr lang="en-US" altLang="zh-TW" i="1" dirty="0"/>
              <a:t> = </a:t>
            </a:r>
            <a:r>
              <a:rPr lang="en-US" altLang="zh-TW" dirty="0">
                <a:latin typeface="Cambria Math" pitchFamily="18" charset="0"/>
              </a:rPr>
              <a:t>1</a:t>
            </a:r>
            <a:r>
              <a:rPr lang="en-US" altLang="zh-TW" dirty="0"/>
              <a:t>.</a:t>
            </a:r>
          </a:p>
          <a:p>
            <a:pPr lvl="1" eaLnBrk="1" hangingPunct="1"/>
            <a:r>
              <a:rPr lang="en-US" altLang="zh-TW" dirty="0">
                <a:solidFill>
                  <a:srgbClr val="7030A0"/>
                </a:solidFill>
              </a:rPr>
              <a:t>RECURSIVE STEP</a:t>
            </a:r>
            <a:r>
              <a:rPr lang="en-US" altLang="zh-TW" dirty="0"/>
              <a:t>: If </a:t>
            </a:r>
            <a:r>
              <a:rPr lang="en-US" altLang="zh-TW" i="1" dirty="0"/>
              <a:t>T</a:t>
            </a:r>
            <a:r>
              <a:rPr lang="en-US" altLang="zh-TW" baseline="-25000" dirty="0">
                <a:latin typeface="Cambria Math" pitchFamily="18" charset="0"/>
              </a:rPr>
              <a:t>1</a:t>
            </a:r>
            <a:r>
              <a:rPr lang="en-US" altLang="zh-TW" dirty="0"/>
              <a:t> and </a:t>
            </a:r>
            <a:r>
              <a:rPr lang="en-US" altLang="zh-TW" i="1" dirty="0"/>
              <a:t>T</a:t>
            </a:r>
            <a:r>
              <a:rPr lang="en-US" altLang="zh-TW" baseline="-25000" dirty="0">
                <a:latin typeface="Cambria Math" pitchFamily="18" charset="0"/>
              </a:rPr>
              <a:t>2</a:t>
            </a:r>
            <a:r>
              <a:rPr lang="en-US" altLang="zh-TW" i="1" dirty="0"/>
              <a:t> </a:t>
            </a:r>
            <a:r>
              <a:rPr lang="en-US" altLang="zh-TW" dirty="0"/>
              <a:t>are full binary trees, then the full binary tree </a:t>
            </a:r>
            <a:r>
              <a:rPr lang="en-US" altLang="zh-TW" i="1" dirty="0"/>
              <a:t>T = T</a:t>
            </a:r>
            <a:r>
              <a:rPr lang="en-US" altLang="zh-TW" baseline="-25000" dirty="0">
                <a:latin typeface="Cambria Math" pitchFamily="18" charset="0"/>
              </a:rPr>
              <a:t>1</a:t>
            </a:r>
            <a:r>
              <a:rPr lang="en-US" altLang="zh-TW" i="1" dirty="0"/>
              <a:t>∙T</a:t>
            </a:r>
            <a:r>
              <a:rPr lang="en-US" altLang="zh-TW" baseline="-25000" dirty="0">
                <a:latin typeface="Cambria Math" pitchFamily="18" charset="0"/>
              </a:rPr>
              <a:t>2</a:t>
            </a:r>
            <a:r>
              <a:rPr lang="en-US" altLang="zh-TW" i="1" dirty="0"/>
              <a:t> </a:t>
            </a:r>
            <a:r>
              <a:rPr lang="en-US" altLang="zh-TW" dirty="0"/>
              <a:t>has the number of vertices </a:t>
            </a:r>
            <a:r>
              <a:rPr lang="en-US" altLang="zh-TW" i="1" dirty="0"/>
              <a:t>n</a:t>
            </a:r>
            <a:r>
              <a:rPr lang="en-US" altLang="zh-TW" dirty="0"/>
              <a:t>(</a:t>
            </a:r>
            <a:r>
              <a:rPr lang="en-US" altLang="zh-TW" i="1" dirty="0"/>
              <a:t>T</a:t>
            </a:r>
            <a:r>
              <a:rPr lang="en-US" altLang="zh-TW" dirty="0"/>
              <a:t>)</a:t>
            </a:r>
            <a:r>
              <a:rPr lang="en-US" altLang="zh-TW" i="1" dirty="0"/>
              <a:t> = </a:t>
            </a:r>
            <a:r>
              <a:rPr lang="en-US" altLang="zh-TW" dirty="0">
                <a:latin typeface="Cambria Math" pitchFamily="18" charset="0"/>
              </a:rPr>
              <a:t>1</a:t>
            </a:r>
            <a:r>
              <a:rPr lang="en-US" altLang="zh-TW" i="1" dirty="0"/>
              <a:t> + n</a:t>
            </a:r>
            <a:r>
              <a:rPr lang="en-US" altLang="zh-TW" dirty="0"/>
              <a:t>(</a:t>
            </a:r>
            <a:r>
              <a:rPr lang="en-US" altLang="zh-TW" i="1" dirty="0"/>
              <a:t>T</a:t>
            </a:r>
            <a:r>
              <a:rPr lang="en-US" altLang="zh-TW" baseline="-25000" dirty="0">
                <a:latin typeface="Cambria Math" pitchFamily="18" charset="0"/>
              </a:rPr>
              <a:t>1</a:t>
            </a:r>
            <a:r>
              <a:rPr lang="en-US" altLang="zh-TW" dirty="0"/>
              <a:t>)</a:t>
            </a:r>
            <a:r>
              <a:rPr lang="en-US" altLang="zh-TW" i="1" dirty="0"/>
              <a:t> + n</a:t>
            </a:r>
            <a:r>
              <a:rPr lang="en-US" altLang="zh-TW" dirty="0"/>
              <a:t>(</a:t>
            </a:r>
            <a:r>
              <a:rPr lang="en-US" altLang="zh-TW" i="1" dirty="0"/>
              <a:t>T</a:t>
            </a:r>
            <a:r>
              <a:rPr lang="en-US" altLang="zh-TW" baseline="-25000" dirty="0">
                <a:latin typeface="Cambria Math" pitchFamily="18" charset="0"/>
              </a:rPr>
              <a:t>2</a:t>
            </a:r>
            <a:r>
              <a:rPr lang="en-US" altLang="zh-TW" dirty="0"/>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ltLang="zh-TW" dirty="0"/>
              <a:t>Structural Induction</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52</a:t>
            </a:fld>
            <a:endParaRPr lang="en-US"/>
          </a:p>
        </p:txBody>
      </p:sp>
      <p:sp>
        <p:nvSpPr>
          <p:cNvPr id="15" name="Content Placeholder 2"/>
          <p:cNvSpPr>
            <a:spLocks noGrp="1"/>
          </p:cNvSpPr>
          <p:nvPr>
            <p:ph idx="1"/>
          </p:nvPr>
        </p:nvSpPr>
        <p:spPr>
          <a:xfrm>
            <a:off x="457200" y="1219200"/>
            <a:ext cx="8382000" cy="5410200"/>
          </a:xfrm>
        </p:spPr>
        <p:txBody>
          <a:bodyPr/>
          <a:lstStyle/>
          <a:p>
            <a:r>
              <a:rPr lang="en-US" altLang="zh-TW" sz="2400" b="1" dirty="0"/>
              <a:t>Theorem</a:t>
            </a:r>
            <a:r>
              <a:rPr lang="en-US" altLang="zh-TW" sz="2400" dirty="0"/>
              <a:t>: If </a:t>
            </a:r>
            <a:r>
              <a:rPr lang="en-US" altLang="zh-TW" sz="2400" i="1" dirty="0"/>
              <a:t>T</a:t>
            </a:r>
            <a:r>
              <a:rPr lang="en-US" altLang="zh-TW" sz="2400" dirty="0"/>
              <a:t> is a full binary tree, then </a:t>
            </a:r>
            <a:r>
              <a:rPr lang="en-US" altLang="zh-TW" sz="2400" i="1" dirty="0"/>
              <a:t>n</a:t>
            </a:r>
            <a:r>
              <a:rPr lang="en-US" altLang="zh-TW" sz="2400" dirty="0"/>
              <a:t>(</a:t>
            </a:r>
            <a:r>
              <a:rPr lang="en-US" altLang="zh-TW" sz="2400" i="1" dirty="0"/>
              <a:t>T</a:t>
            </a:r>
            <a:r>
              <a:rPr lang="en-US" altLang="zh-TW" sz="2400" dirty="0"/>
              <a:t>) ≤ </a:t>
            </a:r>
            <a:r>
              <a:rPr lang="en-US" altLang="zh-TW" sz="2400" dirty="0">
                <a:latin typeface="Cambria Math" pitchFamily="18" charset="0"/>
              </a:rPr>
              <a:t>2</a:t>
            </a:r>
            <a:r>
              <a:rPr lang="en-US" altLang="zh-TW" sz="2400" i="1" baseline="30000" dirty="0"/>
              <a:t>h</a:t>
            </a:r>
            <a:r>
              <a:rPr lang="en-US" altLang="zh-TW" sz="2400" baseline="30000" dirty="0"/>
              <a:t>(</a:t>
            </a:r>
            <a:r>
              <a:rPr lang="en-US" altLang="zh-TW" sz="2400" i="1" baseline="30000" dirty="0"/>
              <a:t>T</a:t>
            </a:r>
            <a:r>
              <a:rPr lang="en-US" altLang="zh-TW" sz="2400" baseline="30000" dirty="0"/>
              <a:t>)+</a:t>
            </a:r>
            <a:r>
              <a:rPr lang="en-US" altLang="zh-TW" sz="2400" baseline="30000" dirty="0">
                <a:latin typeface="Cambria Math" pitchFamily="18" charset="0"/>
              </a:rPr>
              <a:t>1</a:t>
            </a:r>
            <a:r>
              <a:rPr lang="en-US" altLang="zh-TW" sz="2400" baseline="30000" dirty="0"/>
              <a:t> </a:t>
            </a:r>
            <a:r>
              <a:rPr lang="en-US" altLang="zh-TW" sz="2400" dirty="0"/>
              <a:t>– </a:t>
            </a:r>
            <a:r>
              <a:rPr lang="en-US" altLang="zh-TW" sz="2400" dirty="0">
                <a:latin typeface="Cambria Math" pitchFamily="18" charset="0"/>
              </a:rPr>
              <a:t>1.</a:t>
            </a:r>
          </a:p>
          <a:p>
            <a:pPr lvl="1">
              <a:lnSpc>
                <a:spcPct val="150000"/>
              </a:lnSpc>
            </a:pPr>
            <a:r>
              <a:rPr lang="en-US" altLang="zh-TW" dirty="0"/>
              <a:t>Proof: Use structural induction.</a:t>
            </a:r>
          </a:p>
          <a:p>
            <a:pPr lvl="2">
              <a:lnSpc>
                <a:spcPct val="150000"/>
              </a:lnSpc>
            </a:pPr>
            <a:r>
              <a:rPr lang="en-US" altLang="zh-TW" dirty="0"/>
              <a:t>BASIS STEP: The result holds for a full binary tree consisting only of a root, </a:t>
            </a:r>
            <a:r>
              <a:rPr lang="en-US" altLang="zh-TW" i="1" dirty="0"/>
              <a:t>n</a:t>
            </a:r>
            <a:r>
              <a:rPr lang="en-US" altLang="zh-TW" dirty="0"/>
              <a:t>(</a:t>
            </a:r>
            <a:r>
              <a:rPr lang="en-US" altLang="zh-TW" i="1" dirty="0"/>
              <a:t>T</a:t>
            </a:r>
            <a:r>
              <a:rPr lang="en-US" altLang="zh-TW" dirty="0"/>
              <a:t>) = </a:t>
            </a:r>
            <a:r>
              <a:rPr lang="en-US" altLang="zh-TW" dirty="0">
                <a:latin typeface="Cambria Math" pitchFamily="18" charset="0"/>
              </a:rPr>
              <a:t>1</a:t>
            </a:r>
            <a:r>
              <a:rPr lang="en-US" altLang="zh-TW" dirty="0"/>
              <a:t> and </a:t>
            </a:r>
            <a:r>
              <a:rPr lang="en-US" altLang="zh-TW" i="1" dirty="0"/>
              <a:t>h</a:t>
            </a:r>
            <a:r>
              <a:rPr lang="en-US" altLang="zh-TW" dirty="0"/>
              <a:t>(</a:t>
            </a:r>
            <a:r>
              <a:rPr lang="en-US" altLang="zh-TW" i="1" dirty="0"/>
              <a:t>T</a:t>
            </a:r>
            <a:r>
              <a:rPr lang="en-US" altLang="zh-TW" dirty="0"/>
              <a:t>) = </a:t>
            </a:r>
            <a:r>
              <a:rPr lang="en-US" altLang="zh-TW" dirty="0">
                <a:latin typeface="Cambria Math" pitchFamily="18" charset="0"/>
              </a:rPr>
              <a:t>0</a:t>
            </a:r>
            <a:r>
              <a:rPr lang="en-US" altLang="zh-TW" dirty="0"/>
              <a:t>. Hence, </a:t>
            </a:r>
            <a:r>
              <a:rPr lang="en-US" altLang="zh-TW" i="1" dirty="0"/>
              <a:t>n</a:t>
            </a:r>
            <a:r>
              <a:rPr lang="en-US" altLang="zh-TW" dirty="0"/>
              <a:t>(</a:t>
            </a:r>
            <a:r>
              <a:rPr lang="en-US" altLang="zh-TW" i="1" dirty="0"/>
              <a:t>T</a:t>
            </a:r>
            <a:r>
              <a:rPr lang="en-US" altLang="zh-TW" dirty="0"/>
              <a:t>) = </a:t>
            </a:r>
            <a:r>
              <a:rPr lang="en-US" altLang="zh-TW" dirty="0">
                <a:latin typeface="Cambria Math" pitchFamily="18" charset="0"/>
              </a:rPr>
              <a:t>1</a:t>
            </a:r>
            <a:r>
              <a:rPr lang="en-US" altLang="zh-TW" dirty="0"/>
              <a:t> ≤ </a:t>
            </a:r>
            <a:r>
              <a:rPr lang="en-US" altLang="zh-TW" dirty="0">
                <a:latin typeface="Cambria Math" pitchFamily="18" charset="0"/>
              </a:rPr>
              <a:t>2</a:t>
            </a:r>
            <a:r>
              <a:rPr lang="en-US" altLang="zh-TW" baseline="30000" dirty="0">
                <a:latin typeface="Cambria Math" pitchFamily="18" charset="0"/>
              </a:rPr>
              <a:t>0</a:t>
            </a:r>
            <a:r>
              <a:rPr lang="en-US" altLang="zh-TW" baseline="30000" dirty="0"/>
              <a:t>+</a:t>
            </a:r>
            <a:r>
              <a:rPr lang="en-US" altLang="zh-TW" baseline="30000" dirty="0">
                <a:latin typeface="Cambria Math" pitchFamily="18" charset="0"/>
              </a:rPr>
              <a:t>1</a:t>
            </a:r>
            <a:r>
              <a:rPr lang="en-US" altLang="zh-TW" baseline="30000" dirty="0"/>
              <a:t> </a:t>
            </a:r>
            <a:r>
              <a:rPr lang="en-US" altLang="zh-TW" dirty="0"/>
              <a:t>– </a:t>
            </a:r>
            <a:r>
              <a:rPr lang="en-US" altLang="zh-TW" dirty="0">
                <a:latin typeface="Cambria Math" pitchFamily="18" charset="0"/>
              </a:rPr>
              <a:t>1</a:t>
            </a:r>
            <a:r>
              <a:rPr lang="en-US" altLang="zh-TW" dirty="0"/>
              <a:t> = </a:t>
            </a:r>
            <a:r>
              <a:rPr lang="en-US" altLang="zh-TW" dirty="0">
                <a:latin typeface="Cambria Math" pitchFamily="18" charset="0"/>
              </a:rPr>
              <a:t>1.</a:t>
            </a:r>
          </a:p>
          <a:p>
            <a:pPr lvl="2">
              <a:lnSpc>
                <a:spcPct val="150000"/>
              </a:lnSpc>
            </a:pPr>
            <a:r>
              <a:rPr lang="en-US" altLang="zh-TW" dirty="0"/>
              <a:t>RECURSIVE STEP:  Assume </a:t>
            </a:r>
            <a:r>
              <a:rPr lang="en-US" altLang="zh-TW" i="1" dirty="0"/>
              <a:t>n</a:t>
            </a:r>
            <a:r>
              <a:rPr lang="en-US" altLang="zh-TW" dirty="0"/>
              <a:t>(</a:t>
            </a:r>
            <a:r>
              <a:rPr lang="en-US" altLang="zh-TW" i="1" dirty="0"/>
              <a:t>T</a:t>
            </a:r>
            <a:r>
              <a:rPr lang="en-US" altLang="zh-TW" baseline="-25000" dirty="0">
                <a:latin typeface="Cambria Math" pitchFamily="18" charset="0"/>
              </a:rPr>
              <a:t>1</a:t>
            </a:r>
            <a:r>
              <a:rPr lang="en-US" altLang="zh-TW" dirty="0"/>
              <a:t>) ≤ </a:t>
            </a:r>
            <a:r>
              <a:rPr lang="en-US" altLang="zh-TW" dirty="0">
                <a:latin typeface="Cambria Math" pitchFamily="18" charset="0"/>
              </a:rPr>
              <a:t>2</a:t>
            </a:r>
            <a:r>
              <a:rPr lang="en-US" altLang="zh-TW" i="1" baseline="30000" dirty="0"/>
              <a:t>h</a:t>
            </a:r>
            <a:r>
              <a:rPr lang="en-US" altLang="zh-TW" baseline="30000" dirty="0"/>
              <a:t>(</a:t>
            </a:r>
            <a:r>
              <a:rPr lang="en-US" altLang="zh-TW" i="1" baseline="30000" dirty="0"/>
              <a:t>T</a:t>
            </a:r>
            <a:r>
              <a:rPr lang="en-US" altLang="zh-TW" baseline="30000" dirty="0">
                <a:latin typeface="Cambria Math" pitchFamily="18" charset="0"/>
              </a:rPr>
              <a:t>1</a:t>
            </a:r>
            <a:r>
              <a:rPr lang="en-US" altLang="zh-TW" baseline="30000" dirty="0"/>
              <a:t>)+</a:t>
            </a:r>
            <a:r>
              <a:rPr lang="en-US" altLang="zh-TW" baseline="30000" dirty="0">
                <a:latin typeface="Cambria Math" pitchFamily="18" charset="0"/>
              </a:rPr>
              <a:t>1</a:t>
            </a:r>
            <a:r>
              <a:rPr lang="en-US" altLang="zh-TW" baseline="30000" dirty="0"/>
              <a:t> </a:t>
            </a:r>
            <a:r>
              <a:rPr lang="en-US" altLang="zh-TW" dirty="0"/>
              <a:t>– </a:t>
            </a:r>
            <a:r>
              <a:rPr lang="en-US" altLang="zh-TW" dirty="0">
                <a:latin typeface="Cambria Math" pitchFamily="18" charset="0"/>
              </a:rPr>
              <a:t>1</a:t>
            </a:r>
            <a:r>
              <a:rPr lang="en-US" altLang="zh-TW" dirty="0"/>
              <a:t> and </a:t>
            </a:r>
            <a:br>
              <a:rPr lang="en-US" altLang="zh-TW" dirty="0"/>
            </a:br>
            <a:r>
              <a:rPr lang="en-US" altLang="zh-TW" i="1" dirty="0"/>
              <a:t>n</a:t>
            </a:r>
            <a:r>
              <a:rPr lang="en-US" altLang="zh-TW" dirty="0"/>
              <a:t>(</a:t>
            </a:r>
            <a:r>
              <a:rPr lang="en-US" altLang="zh-TW" i="1" dirty="0"/>
              <a:t>T</a:t>
            </a:r>
            <a:r>
              <a:rPr lang="en-US" altLang="zh-TW" baseline="-25000" dirty="0">
                <a:latin typeface="Cambria Math" pitchFamily="18" charset="0"/>
              </a:rPr>
              <a:t>2</a:t>
            </a:r>
            <a:r>
              <a:rPr lang="en-US" altLang="zh-TW" dirty="0"/>
              <a:t>) ≤ </a:t>
            </a:r>
            <a:r>
              <a:rPr lang="en-US" altLang="zh-TW" dirty="0">
                <a:latin typeface="Cambria Math" pitchFamily="18" charset="0"/>
              </a:rPr>
              <a:t>2</a:t>
            </a:r>
            <a:r>
              <a:rPr lang="en-US" altLang="zh-TW" i="1" baseline="30000" dirty="0"/>
              <a:t>h</a:t>
            </a:r>
            <a:r>
              <a:rPr lang="en-US" altLang="zh-TW" baseline="30000" dirty="0"/>
              <a:t>(</a:t>
            </a:r>
            <a:r>
              <a:rPr lang="en-US" altLang="zh-TW" i="1" baseline="30000" dirty="0"/>
              <a:t>T</a:t>
            </a:r>
            <a:r>
              <a:rPr lang="en-US" altLang="zh-TW" baseline="30000" dirty="0">
                <a:latin typeface="Cambria Math" pitchFamily="18" charset="0"/>
              </a:rPr>
              <a:t>2</a:t>
            </a:r>
            <a:r>
              <a:rPr lang="en-US" altLang="zh-TW" baseline="30000" dirty="0"/>
              <a:t>)+</a:t>
            </a:r>
            <a:r>
              <a:rPr lang="en-US" altLang="zh-TW" baseline="30000" dirty="0">
                <a:latin typeface="Cambria Math" pitchFamily="18" charset="0"/>
              </a:rPr>
              <a:t>1  </a:t>
            </a:r>
            <a:r>
              <a:rPr lang="en-US" altLang="zh-TW" dirty="0"/>
              <a:t>– </a:t>
            </a:r>
            <a:r>
              <a:rPr lang="en-US" altLang="zh-TW" dirty="0">
                <a:latin typeface="Cambria Math" pitchFamily="18" charset="0"/>
              </a:rPr>
              <a:t>1</a:t>
            </a:r>
            <a:r>
              <a:rPr lang="en-US" altLang="zh-TW" dirty="0"/>
              <a:t> whenever </a:t>
            </a:r>
            <a:r>
              <a:rPr lang="en-US" altLang="zh-TW" i="1" dirty="0"/>
              <a:t>T</a:t>
            </a:r>
            <a:r>
              <a:rPr lang="en-US" altLang="zh-TW" baseline="-25000" dirty="0">
                <a:latin typeface="Cambria Math" pitchFamily="18" charset="0"/>
              </a:rPr>
              <a:t>1</a:t>
            </a:r>
            <a:r>
              <a:rPr lang="en-US" altLang="zh-TW" dirty="0"/>
              <a:t> and </a:t>
            </a:r>
            <a:r>
              <a:rPr lang="en-US" altLang="zh-TW" i="1" dirty="0"/>
              <a:t>T</a:t>
            </a:r>
            <a:r>
              <a:rPr lang="en-US" altLang="zh-TW" baseline="-25000" dirty="0">
                <a:latin typeface="Cambria Math" pitchFamily="18" charset="0"/>
              </a:rPr>
              <a:t>2</a:t>
            </a:r>
            <a:r>
              <a:rPr lang="en-US" altLang="zh-TW" dirty="0">
                <a:latin typeface="Cambria Math" pitchFamily="18" charset="0"/>
              </a:rPr>
              <a:t> </a:t>
            </a:r>
            <a:r>
              <a:rPr lang="en-US" altLang="zh-TW" dirty="0"/>
              <a:t>are full binary trees.</a:t>
            </a:r>
          </a:p>
          <a:p>
            <a:pPr>
              <a:lnSpc>
                <a:spcPct val="150000"/>
              </a:lnSpc>
            </a:pPr>
            <a:endParaRPr lang="en-US" altLang="zh-TW" sz="1800" dirty="0"/>
          </a:p>
        </p:txBody>
      </p:sp>
      <p:sp>
        <p:nvSpPr>
          <p:cNvPr id="16" name="Content Placeholder 2"/>
          <p:cNvSpPr txBox="1">
            <a:spLocks/>
          </p:cNvSpPr>
          <p:nvPr/>
        </p:nvSpPr>
        <p:spPr bwMode="auto">
          <a:xfrm>
            <a:off x="925286" y="4419600"/>
            <a:ext cx="7467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20000"/>
              </a:spcBef>
              <a:buClr>
                <a:srgbClr val="0BD0D9"/>
              </a:buClr>
              <a:buSzPct val="95000"/>
              <a:buFont typeface="Wingdings 2" pitchFamily="18" charset="2"/>
              <a:buNone/>
            </a:pPr>
            <a:r>
              <a:rPr kumimoji="0" lang="en-US" altLang="zh-TW" sz="1900" i="1" dirty="0">
                <a:latin typeface="Constantia" pitchFamily="18" charset="0"/>
              </a:rPr>
              <a:t>n</a:t>
            </a:r>
            <a:r>
              <a:rPr kumimoji="0" lang="en-US" altLang="zh-TW" sz="1900" dirty="0">
                <a:latin typeface="Constantia" pitchFamily="18" charset="0"/>
              </a:rPr>
              <a:t>(</a:t>
            </a:r>
            <a:r>
              <a:rPr kumimoji="0" lang="en-US" altLang="zh-TW" sz="1900" i="1" dirty="0">
                <a:latin typeface="Constantia" pitchFamily="18" charset="0"/>
              </a:rPr>
              <a:t>T</a:t>
            </a:r>
            <a:r>
              <a:rPr kumimoji="0" lang="en-US" altLang="zh-TW" sz="1900" dirty="0">
                <a:latin typeface="Constantia" pitchFamily="18" charset="0"/>
              </a:rPr>
              <a:t>)  =  </a:t>
            </a:r>
            <a:r>
              <a:rPr kumimoji="0" lang="en-US" altLang="zh-TW" sz="1900" dirty="0">
                <a:latin typeface="Cambria Math" pitchFamily="18" charset="0"/>
              </a:rPr>
              <a:t>1 </a:t>
            </a:r>
            <a:r>
              <a:rPr kumimoji="0" lang="en-US" altLang="zh-TW" sz="1900" dirty="0">
                <a:latin typeface="Constantia" pitchFamily="18" charset="0"/>
              </a:rPr>
              <a:t>+ </a:t>
            </a:r>
            <a:r>
              <a:rPr kumimoji="0" lang="en-US" altLang="zh-TW" sz="1900" i="1" dirty="0">
                <a:latin typeface="Constantia" pitchFamily="18" charset="0"/>
              </a:rPr>
              <a:t>n</a:t>
            </a:r>
            <a:r>
              <a:rPr kumimoji="0" lang="en-US" altLang="zh-TW" sz="1900" dirty="0">
                <a:latin typeface="Constantia" pitchFamily="18" charset="0"/>
              </a:rPr>
              <a:t>(</a:t>
            </a:r>
            <a:r>
              <a:rPr kumimoji="0" lang="en-US" altLang="zh-TW" sz="1900" i="1" dirty="0">
                <a:latin typeface="Constantia" pitchFamily="18" charset="0"/>
              </a:rPr>
              <a:t>T</a:t>
            </a:r>
            <a:r>
              <a:rPr kumimoji="0" lang="en-US" altLang="zh-TW" sz="1900" baseline="-25000" dirty="0">
                <a:latin typeface="Cambria Math" pitchFamily="18" charset="0"/>
              </a:rPr>
              <a:t>1</a:t>
            </a:r>
            <a:r>
              <a:rPr kumimoji="0" lang="en-US" altLang="zh-TW" sz="1900" dirty="0">
                <a:latin typeface="Constantia" pitchFamily="18" charset="0"/>
              </a:rPr>
              <a:t>) + </a:t>
            </a:r>
            <a:r>
              <a:rPr kumimoji="0" lang="en-US" altLang="zh-TW" sz="1900" i="1" dirty="0">
                <a:latin typeface="Constantia" pitchFamily="18" charset="0"/>
              </a:rPr>
              <a:t>n</a:t>
            </a:r>
            <a:r>
              <a:rPr kumimoji="0" lang="en-US" altLang="zh-TW" sz="1900" dirty="0">
                <a:latin typeface="Constantia" pitchFamily="18" charset="0"/>
              </a:rPr>
              <a:t>(</a:t>
            </a:r>
            <a:r>
              <a:rPr kumimoji="0" lang="en-US" altLang="zh-TW" sz="1900" i="1" dirty="0">
                <a:latin typeface="Constantia" pitchFamily="18" charset="0"/>
              </a:rPr>
              <a:t>T</a:t>
            </a:r>
            <a:r>
              <a:rPr kumimoji="0" lang="en-US" altLang="zh-TW" sz="1900" baseline="-25000" dirty="0">
                <a:latin typeface="Cambria Math" pitchFamily="18" charset="0"/>
              </a:rPr>
              <a:t>2</a:t>
            </a:r>
            <a:r>
              <a:rPr kumimoji="0" lang="en-US" altLang="zh-TW" sz="1900" dirty="0">
                <a:latin typeface="Constantia" pitchFamily="18" charset="0"/>
              </a:rPr>
              <a:t>)                      (</a:t>
            </a:r>
            <a:r>
              <a:rPr kumimoji="0" lang="en-US" altLang="zh-TW" sz="1900" i="1" dirty="0">
                <a:latin typeface="Constantia" pitchFamily="18" charset="0"/>
              </a:rPr>
              <a:t>by recursive formula of n(T)</a:t>
            </a:r>
            <a:r>
              <a:rPr kumimoji="0" lang="en-US" altLang="zh-TW" sz="1900" dirty="0">
                <a:latin typeface="Constantia" pitchFamily="18" charset="0"/>
              </a:rPr>
              <a:t>)</a:t>
            </a:r>
          </a:p>
          <a:p>
            <a:pPr eaLnBrk="1" hangingPunct="1">
              <a:spcBef>
                <a:spcPct val="20000"/>
              </a:spcBef>
              <a:buClr>
                <a:srgbClr val="0BD0D9"/>
              </a:buClr>
              <a:buSzPct val="95000"/>
              <a:buFont typeface="Wingdings 2" pitchFamily="18" charset="2"/>
              <a:buNone/>
            </a:pPr>
            <a:r>
              <a:rPr kumimoji="0" lang="en-US" altLang="zh-TW" sz="1900" dirty="0">
                <a:latin typeface="Constantia" pitchFamily="18" charset="0"/>
              </a:rPr>
              <a:t>          ≤ </a:t>
            </a:r>
            <a:r>
              <a:rPr kumimoji="0" lang="en-US" altLang="zh-TW" sz="1900" dirty="0">
                <a:latin typeface="Cambria Math" pitchFamily="18" charset="0"/>
              </a:rPr>
              <a:t>1</a:t>
            </a:r>
            <a:r>
              <a:rPr kumimoji="0" lang="en-US" altLang="zh-TW" sz="1900" dirty="0">
                <a:latin typeface="Constantia" pitchFamily="18" charset="0"/>
              </a:rPr>
              <a:t> + (</a:t>
            </a:r>
            <a:r>
              <a:rPr kumimoji="0" lang="en-US" altLang="zh-TW" sz="1900" dirty="0">
                <a:latin typeface="Cambria Math" pitchFamily="18" charset="0"/>
              </a:rPr>
              <a:t>2</a:t>
            </a:r>
            <a:r>
              <a:rPr kumimoji="0" lang="en-US" altLang="zh-TW" sz="1900" i="1" baseline="30000" dirty="0">
                <a:latin typeface="Constantia" pitchFamily="18" charset="0"/>
              </a:rPr>
              <a:t>h</a:t>
            </a:r>
            <a:r>
              <a:rPr kumimoji="0" lang="en-US" altLang="zh-TW" sz="1900" baseline="30000" dirty="0">
                <a:latin typeface="Constantia" pitchFamily="18" charset="0"/>
              </a:rPr>
              <a:t>(</a:t>
            </a:r>
            <a:r>
              <a:rPr kumimoji="0" lang="en-US" altLang="zh-TW" sz="1900" i="1" baseline="30000" dirty="0">
                <a:latin typeface="Constantia" pitchFamily="18" charset="0"/>
              </a:rPr>
              <a:t>T</a:t>
            </a:r>
            <a:r>
              <a:rPr kumimoji="0" lang="en-US" altLang="zh-TW" sz="1900" baseline="30000" dirty="0">
                <a:latin typeface="Constantia" pitchFamily="18" charset="0"/>
              </a:rPr>
              <a:t>1)+</a:t>
            </a:r>
            <a:r>
              <a:rPr kumimoji="0" lang="en-US" altLang="zh-TW" sz="1900" baseline="30000" dirty="0">
                <a:latin typeface="Cambria Math" pitchFamily="18" charset="0"/>
              </a:rPr>
              <a:t>1</a:t>
            </a:r>
            <a:r>
              <a:rPr kumimoji="0" lang="en-US" altLang="zh-TW" sz="1900" baseline="30000" dirty="0">
                <a:latin typeface="Constantia" pitchFamily="18" charset="0"/>
              </a:rPr>
              <a:t> </a:t>
            </a:r>
            <a:r>
              <a:rPr kumimoji="0" lang="en-US" altLang="zh-TW" sz="1900" dirty="0">
                <a:latin typeface="Constantia" pitchFamily="18" charset="0"/>
              </a:rPr>
              <a:t>– </a:t>
            </a:r>
            <a:r>
              <a:rPr kumimoji="0" lang="en-US" altLang="zh-TW" sz="1900" dirty="0">
                <a:latin typeface="Cambria Math" pitchFamily="18" charset="0"/>
              </a:rPr>
              <a:t>1</a:t>
            </a:r>
            <a:r>
              <a:rPr kumimoji="0" lang="en-US" altLang="zh-TW" sz="1900" dirty="0">
                <a:latin typeface="Constantia" pitchFamily="18" charset="0"/>
              </a:rPr>
              <a:t>) + (</a:t>
            </a:r>
            <a:r>
              <a:rPr kumimoji="0" lang="en-US" altLang="zh-TW" sz="1900" dirty="0">
                <a:latin typeface="Cambria Math" pitchFamily="18" charset="0"/>
              </a:rPr>
              <a:t>2</a:t>
            </a:r>
            <a:r>
              <a:rPr kumimoji="0" lang="en-US" altLang="zh-TW" sz="1900" i="1" baseline="30000" dirty="0">
                <a:latin typeface="Constantia" pitchFamily="18" charset="0"/>
              </a:rPr>
              <a:t>h</a:t>
            </a:r>
            <a:r>
              <a:rPr kumimoji="0" lang="en-US" altLang="zh-TW" sz="1900" baseline="30000" dirty="0">
                <a:latin typeface="Constantia" pitchFamily="18" charset="0"/>
              </a:rPr>
              <a:t>(</a:t>
            </a:r>
            <a:r>
              <a:rPr kumimoji="0" lang="en-US" altLang="zh-TW" sz="1900" i="1" baseline="30000" dirty="0">
                <a:latin typeface="Constantia" pitchFamily="18" charset="0"/>
              </a:rPr>
              <a:t>T</a:t>
            </a:r>
            <a:r>
              <a:rPr kumimoji="0" lang="en-US" altLang="zh-TW" sz="1900" baseline="30000" dirty="0">
                <a:latin typeface="Constantia" pitchFamily="18" charset="0"/>
              </a:rPr>
              <a:t>2)+</a:t>
            </a:r>
            <a:r>
              <a:rPr kumimoji="0" lang="en-US" altLang="zh-TW" sz="1900" baseline="30000" dirty="0">
                <a:latin typeface="Cambria Math" pitchFamily="18" charset="0"/>
              </a:rPr>
              <a:t>1 </a:t>
            </a:r>
            <a:r>
              <a:rPr kumimoji="0" lang="en-US" altLang="zh-TW" sz="1900" dirty="0">
                <a:latin typeface="Constantia" pitchFamily="18" charset="0"/>
              </a:rPr>
              <a:t>– </a:t>
            </a:r>
            <a:r>
              <a:rPr kumimoji="0" lang="en-US" altLang="zh-TW" sz="1900" dirty="0">
                <a:latin typeface="Cambria Math" pitchFamily="18" charset="0"/>
              </a:rPr>
              <a:t>1</a:t>
            </a:r>
            <a:r>
              <a:rPr kumimoji="0" lang="en-US" altLang="zh-TW" sz="1900" dirty="0">
                <a:latin typeface="Constantia" pitchFamily="18" charset="0"/>
              </a:rPr>
              <a:t>)  (</a:t>
            </a:r>
            <a:r>
              <a:rPr kumimoji="0" lang="en-US" altLang="zh-TW" sz="1900" i="1" dirty="0">
                <a:latin typeface="Constantia" pitchFamily="18" charset="0"/>
              </a:rPr>
              <a:t>by inductive hypothesis</a:t>
            </a:r>
            <a:r>
              <a:rPr kumimoji="0" lang="en-US" altLang="zh-TW" sz="1900" dirty="0">
                <a:latin typeface="Constantia" pitchFamily="18" charset="0"/>
              </a:rPr>
              <a:t>)</a:t>
            </a:r>
          </a:p>
          <a:p>
            <a:pPr eaLnBrk="1" hangingPunct="1">
              <a:spcBef>
                <a:spcPct val="20000"/>
              </a:spcBef>
              <a:buClr>
                <a:srgbClr val="0BD0D9"/>
              </a:buClr>
              <a:buSzPct val="95000"/>
              <a:buFont typeface="Wingdings 2" pitchFamily="18" charset="2"/>
              <a:buNone/>
            </a:pPr>
            <a:r>
              <a:rPr kumimoji="0" lang="en-US" altLang="zh-TW" sz="1900" b="1" dirty="0">
                <a:latin typeface="Constantia" pitchFamily="18" charset="0"/>
              </a:rPr>
              <a:t>          </a:t>
            </a:r>
            <a:r>
              <a:rPr kumimoji="0" lang="en-US" altLang="zh-TW" sz="1900" dirty="0">
                <a:latin typeface="Constantia" pitchFamily="18" charset="0"/>
              </a:rPr>
              <a:t>≤ </a:t>
            </a:r>
            <a:r>
              <a:rPr kumimoji="0" lang="en-US" altLang="zh-TW" sz="1900" dirty="0">
                <a:latin typeface="Cambria Math" pitchFamily="18" charset="0"/>
              </a:rPr>
              <a:t>2</a:t>
            </a:r>
            <a:r>
              <a:rPr kumimoji="0" lang="en-US" altLang="zh-TW" sz="1900" dirty="0">
                <a:latin typeface="Constantia" pitchFamily="18" charset="0"/>
              </a:rPr>
              <a:t>∙max(</a:t>
            </a:r>
            <a:r>
              <a:rPr kumimoji="0" lang="en-US" altLang="zh-TW" sz="1900" dirty="0">
                <a:latin typeface="Cambria Math" pitchFamily="18" charset="0"/>
              </a:rPr>
              <a:t>2</a:t>
            </a:r>
            <a:r>
              <a:rPr kumimoji="0" lang="en-US" altLang="zh-TW" sz="1900" i="1" baseline="30000" dirty="0">
                <a:latin typeface="Constantia" pitchFamily="18" charset="0"/>
              </a:rPr>
              <a:t>h</a:t>
            </a:r>
            <a:r>
              <a:rPr kumimoji="0" lang="en-US" altLang="zh-TW" sz="1900" baseline="30000" dirty="0">
                <a:latin typeface="Constantia" pitchFamily="18" charset="0"/>
              </a:rPr>
              <a:t>(</a:t>
            </a:r>
            <a:r>
              <a:rPr kumimoji="0" lang="en-US" altLang="zh-TW" sz="1900" i="1" baseline="30000" dirty="0">
                <a:latin typeface="Constantia" pitchFamily="18" charset="0"/>
              </a:rPr>
              <a:t>T</a:t>
            </a:r>
            <a:r>
              <a:rPr kumimoji="0" lang="en-US" altLang="zh-TW" sz="1900" baseline="30000" dirty="0">
                <a:latin typeface="Constantia" pitchFamily="18" charset="0"/>
              </a:rPr>
              <a:t>1)+</a:t>
            </a:r>
            <a:r>
              <a:rPr kumimoji="0" lang="en-US" altLang="zh-TW" sz="1900" baseline="30000" dirty="0">
                <a:latin typeface="Cambria Math" pitchFamily="18" charset="0"/>
              </a:rPr>
              <a:t>1</a:t>
            </a:r>
            <a:r>
              <a:rPr kumimoji="0" lang="en-US" altLang="zh-TW" sz="1900" dirty="0">
                <a:latin typeface="Constantia" pitchFamily="18" charset="0"/>
              </a:rPr>
              <a:t> ,</a:t>
            </a:r>
            <a:r>
              <a:rPr kumimoji="0" lang="en-US" altLang="zh-TW" sz="1900" dirty="0">
                <a:latin typeface="Cambria Math" pitchFamily="18" charset="0"/>
              </a:rPr>
              <a:t>2</a:t>
            </a:r>
            <a:r>
              <a:rPr kumimoji="0" lang="en-US" altLang="zh-TW" sz="1900" i="1" baseline="30000" dirty="0">
                <a:latin typeface="Constantia" pitchFamily="18" charset="0"/>
              </a:rPr>
              <a:t>h</a:t>
            </a:r>
            <a:r>
              <a:rPr kumimoji="0" lang="en-US" altLang="zh-TW" sz="1900" baseline="30000" dirty="0">
                <a:latin typeface="Constantia" pitchFamily="18" charset="0"/>
              </a:rPr>
              <a:t>(</a:t>
            </a:r>
            <a:r>
              <a:rPr kumimoji="0" lang="en-US" altLang="zh-TW" sz="1900" i="1" baseline="30000" dirty="0">
                <a:latin typeface="Constantia" pitchFamily="18" charset="0"/>
              </a:rPr>
              <a:t>T</a:t>
            </a:r>
            <a:r>
              <a:rPr kumimoji="0" lang="en-US" altLang="zh-TW" sz="1900" baseline="30000" dirty="0">
                <a:latin typeface="Constantia" pitchFamily="18" charset="0"/>
              </a:rPr>
              <a:t>2)+</a:t>
            </a:r>
            <a:r>
              <a:rPr kumimoji="0" lang="en-US" altLang="zh-TW" sz="1900" baseline="30000" dirty="0">
                <a:latin typeface="Cambria Math" pitchFamily="18" charset="0"/>
              </a:rPr>
              <a:t>1</a:t>
            </a:r>
            <a:r>
              <a:rPr kumimoji="0" lang="en-US" altLang="zh-TW" sz="1900" dirty="0">
                <a:latin typeface="Constantia" pitchFamily="18" charset="0"/>
              </a:rPr>
              <a:t> )</a:t>
            </a:r>
            <a:r>
              <a:rPr kumimoji="0" lang="en-US" altLang="zh-TW" sz="1900" baseline="30000" dirty="0">
                <a:latin typeface="Constantia" pitchFamily="18" charset="0"/>
              </a:rPr>
              <a:t> </a:t>
            </a:r>
            <a:r>
              <a:rPr kumimoji="0" lang="en-US" altLang="zh-TW" sz="1900" dirty="0">
                <a:latin typeface="Constantia" pitchFamily="18" charset="0"/>
              </a:rPr>
              <a:t>– </a:t>
            </a:r>
            <a:r>
              <a:rPr kumimoji="0" lang="en-US" altLang="zh-TW" sz="1900" dirty="0">
                <a:latin typeface="Cambria Math" pitchFamily="18" charset="0"/>
              </a:rPr>
              <a:t>1 </a:t>
            </a:r>
            <a:r>
              <a:rPr kumimoji="0" lang="en-US" altLang="zh-TW" sz="1900" dirty="0">
                <a:latin typeface="Constantia" pitchFamily="18" charset="0"/>
              </a:rPr>
              <a:t> </a:t>
            </a:r>
          </a:p>
          <a:p>
            <a:pPr eaLnBrk="1" hangingPunct="1">
              <a:spcBef>
                <a:spcPct val="20000"/>
              </a:spcBef>
              <a:buClr>
                <a:srgbClr val="0BD0D9"/>
              </a:buClr>
              <a:buSzPct val="95000"/>
            </a:pPr>
            <a:r>
              <a:rPr kumimoji="0" lang="en-US" altLang="zh-TW" sz="1900" dirty="0">
                <a:latin typeface="Constantia" pitchFamily="18" charset="0"/>
              </a:rPr>
              <a:t>          = </a:t>
            </a:r>
            <a:r>
              <a:rPr kumimoji="0" lang="en-US" altLang="zh-TW" sz="1900" dirty="0">
                <a:latin typeface="Cambria Math" pitchFamily="18" charset="0"/>
              </a:rPr>
              <a:t>2∙2</a:t>
            </a:r>
            <a:r>
              <a:rPr kumimoji="0" lang="en-US" altLang="zh-TW" sz="1900" baseline="30000" dirty="0">
                <a:latin typeface="Constantia" pitchFamily="18" charset="0"/>
              </a:rPr>
              <a:t>max(</a:t>
            </a:r>
            <a:r>
              <a:rPr kumimoji="0" lang="en-US" altLang="zh-TW" sz="1900" i="1" baseline="30000" dirty="0">
                <a:latin typeface="Constantia" pitchFamily="18" charset="0"/>
              </a:rPr>
              <a:t>h</a:t>
            </a:r>
            <a:r>
              <a:rPr kumimoji="0" lang="en-US" altLang="zh-TW" sz="1900" baseline="30000" dirty="0">
                <a:latin typeface="Constantia" pitchFamily="18" charset="0"/>
              </a:rPr>
              <a:t>(</a:t>
            </a:r>
            <a:r>
              <a:rPr kumimoji="0" lang="en-US" altLang="zh-TW" sz="1900" i="1" baseline="30000" dirty="0">
                <a:latin typeface="Constantia" pitchFamily="18" charset="0"/>
              </a:rPr>
              <a:t>T</a:t>
            </a:r>
            <a:r>
              <a:rPr kumimoji="0" lang="en-US" altLang="zh-TW" sz="1900" baseline="30000" dirty="0">
                <a:latin typeface="Constantia" pitchFamily="18" charset="0"/>
              </a:rPr>
              <a:t>1),</a:t>
            </a:r>
            <a:r>
              <a:rPr kumimoji="0" lang="en-US" altLang="zh-TW" sz="1900" i="1" baseline="30000" dirty="0">
                <a:latin typeface="Constantia" pitchFamily="18" charset="0"/>
              </a:rPr>
              <a:t>h</a:t>
            </a:r>
            <a:r>
              <a:rPr kumimoji="0" lang="en-US" altLang="zh-TW" sz="1900" baseline="30000" dirty="0">
                <a:latin typeface="Constantia" pitchFamily="18" charset="0"/>
              </a:rPr>
              <a:t>(</a:t>
            </a:r>
            <a:r>
              <a:rPr kumimoji="0" lang="en-US" altLang="zh-TW" sz="1900" i="1" baseline="30000" dirty="0">
                <a:latin typeface="Constantia" pitchFamily="18" charset="0"/>
              </a:rPr>
              <a:t>T</a:t>
            </a:r>
            <a:r>
              <a:rPr kumimoji="0" lang="en-US" altLang="zh-TW" sz="1900" baseline="30000" dirty="0">
                <a:latin typeface="Constantia" pitchFamily="18" charset="0"/>
              </a:rPr>
              <a:t>2))+</a:t>
            </a:r>
            <a:r>
              <a:rPr kumimoji="0" lang="en-US" altLang="zh-TW" sz="1900" baseline="30000" dirty="0">
                <a:latin typeface="Cambria Math" pitchFamily="18" charset="0"/>
              </a:rPr>
              <a:t>1</a:t>
            </a:r>
            <a:r>
              <a:rPr kumimoji="0" lang="en-US" altLang="zh-TW" sz="1900" baseline="30000" dirty="0">
                <a:latin typeface="Constantia" pitchFamily="18" charset="0"/>
              </a:rPr>
              <a:t> </a:t>
            </a:r>
            <a:r>
              <a:rPr kumimoji="0" lang="en-US" altLang="zh-TW" sz="1900" dirty="0">
                <a:latin typeface="Constantia" pitchFamily="18" charset="0"/>
              </a:rPr>
              <a:t>– </a:t>
            </a:r>
            <a:r>
              <a:rPr kumimoji="0" lang="en-US" altLang="zh-TW" sz="1900" dirty="0">
                <a:latin typeface="Cambria Math" pitchFamily="18" charset="0"/>
              </a:rPr>
              <a:t>1</a:t>
            </a:r>
            <a:r>
              <a:rPr kumimoji="0" lang="en-US" altLang="zh-TW" sz="1900" dirty="0">
                <a:latin typeface="Constantia" pitchFamily="18" charset="0"/>
              </a:rPr>
              <a:t>                   (max(</a:t>
            </a:r>
            <a:r>
              <a:rPr kumimoji="0" lang="en-US" altLang="zh-TW" sz="1900" dirty="0">
                <a:latin typeface="Cambria Math" pitchFamily="18" charset="0"/>
              </a:rPr>
              <a:t>2</a:t>
            </a:r>
            <a:r>
              <a:rPr kumimoji="0" lang="en-US" altLang="zh-TW" sz="1900" i="1" baseline="30000" dirty="0">
                <a:latin typeface="Constantia" pitchFamily="18" charset="0"/>
              </a:rPr>
              <a:t>x</a:t>
            </a:r>
            <a:r>
              <a:rPr kumimoji="0" lang="en-US" altLang="zh-TW" sz="1900" dirty="0">
                <a:latin typeface="Constantia" pitchFamily="18" charset="0"/>
              </a:rPr>
              <a:t> ,</a:t>
            </a:r>
            <a:r>
              <a:rPr kumimoji="0" lang="en-US" altLang="zh-TW" sz="1900" dirty="0">
                <a:latin typeface="Cambria Math" pitchFamily="18" charset="0"/>
              </a:rPr>
              <a:t> 2</a:t>
            </a:r>
            <a:r>
              <a:rPr kumimoji="0" lang="en-US" altLang="zh-TW" sz="1900" i="1" baseline="30000" dirty="0">
                <a:latin typeface="Constantia" pitchFamily="18" charset="0"/>
              </a:rPr>
              <a:t>y</a:t>
            </a:r>
            <a:r>
              <a:rPr kumimoji="0" lang="en-US" altLang="zh-TW" sz="1900" dirty="0">
                <a:latin typeface="Constantia" pitchFamily="18" charset="0"/>
              </a:rPr>
              <a:t>)= </a:t>
            </a:r>
            <a:r>
              <a:rPr kumimoji="0" lang="en-US" altLang="zh-TW" sz="1900" dirty="0">
                <a:latin typeface="Cambria Math" pitchFamily="18" charset="0"/>
              </a:rPr>
              <a:t>2</a:t>
            </a:r>
            <a:r>
              <a:rPr kumimoji="0" lang="en-US" altLang="zh-TW" sz="1900" baseline="30000" dirty="0">
                <a:latin typeface="Constantia" pitchFamily="18" charset="0"/>
              </a:rPr>
              <a:t>max(</a:t>
            </a:r>
            <a:r>
              <a:rPr kumimoji="0" lang="en-US" altLang="zh-TW" sz="1900" i="1" baseline="30000" dirty="0" err="1">
                <a:latin typeface="Constantia" pitchFamily="18" charset="0"/>
              </a:rPr>
              <a:t>x,y</a:t>
            </a:r>
            <a:r>
              <a:rPr kumimoji="0" lang="en-US" altLang="zh-TW" sz="1900" baseline="30000" dirty="0">
                <a:latin typeface="Constantia" pitchFamily="18" charset="0"/>
              </a:rPr>
              <a:t>)</a:t>
            </a:r>
            <a:r>
              <a:rPr kumimoji="0" lang="en-US" altLang="zh-TW" sz="1900" dirty="0">
                <a:latin typeface="Constantia" pitchFamily="18" charset="0"/>
              </a:rPr>
              <a:t> )</a:t>
            </a:r>
          </a:p>
          <a:p>
            <a:pPr eaLnBrk="1" hangingPunct="1">
              <a:spcBef>
                <a:spcPct val="20000"/>
              </a:spcBef>
              <a:buClr>
                <a:srgbClr val="0BD0D9"/>
              </a:buClr>
              <a:buSzPct val="95000"/>
            </a:pPr>
            <a:r>
              <a:rPr kumimoji="0" lang="en-US" altLang="zh-TW" sz="1900" dirty="0">
                <a:latin typeface="Constantia" pitchFamily="18" charset="0"/>
              </a:rPr>
              <a:t>          = </a:t>
            </a:r>
            <a:r>
              <a:rPr kumimoji="0" lang="en-US" altLang="zh-TW" sz="1900" dirty="0">
                <a:latin typeface="Cambria Math" pitchFamily="18" charset="0"/>
              </a:rPr>
              <a:t>2∙2</a:t>
            </a:r>
            <a:r>
              <a:rPr kumimoji="0" lang="en-US" altLang="zh-TW" sz="1900" i="1" baseline="30000" dirty="0">
                <a:latin typeface="Constantia" pitchFamily="18" charset="0"/>
              </a:rPr>
              <a:t>h</a:t>
            </a:r>
            <a:r>
              <a:rPr kumimoji="0" lang="en-US" altLang="zh-TW" sz="1900" baseline="30000" dirty="0">
                <a:latin typeface="Constantia" pitchFamily="18" charset="0"/>
              </a:rPr>
              <a:t>(</a:t>
            </a:r>
            <a:r>
              <a:rPr kumimoji="0" lang="en-US" altLang="zh-TW" sz="1900" i="1" baseline="30000" dirty="0">
                <a:latin typeface="Constantia" pitchFamily="18" charset="0"/>
              </a:rPr>
              <a:t>T</a:t>
            </a:r>
            <a:r>
              <a:rPr kumimoji="0" lang="en-US" altLang="zh-TW" sz="1900" baseline="30000" dirty="0">
                <a:latin typeface="Constantia" pitchFamily="18" charset="0"/>
              </a:rPr>
              <a:t>)</a:t>
            </a:r>
            <a:r>
              <a:rPr kumimoji="0" lang="en-US" altLang="zh-TW" sz="1900" dirty="0">
                <a:latin typeface="Constantia" pitchFamily="18" charset="0"/>
              </a:rPr>
              <a:t> </a:t>
            </a:r>
            <a:r>
              <a:rPr kumimoji="0" lang="en-US" altLang="zh-TW" sz="1900" baseline="30000" dirty="0">
                <a:latin typeface="Constantia" pitchFamily="18" charset="0"/>
              </a:rPr>
              <a:t> </a:t>
            </a:r>
            <a:r>
              <a:rPr kumimoji="0" lang="en-US" altLang="zh-TW" sz="1900" dirty="0">
                <a:latin typeface="Constantia" pitchFamily="18" charset="0"/>
              </a:rPr>
              <a:t>– </a:t>
            </a:r>
            <a:r>
              <a:rPr kumimoji="0" lang="en-US" altLang="zh-TW" sz="1900" dirty="0">
                <a:latin typeface="Cambria Math" pitchFamily="18" charset="0"/>
              </a:rPr>
              <a:t>1</a:t>
            </a:r>
            <a:r>
              <a:rPr kumimoji="0" lang="en-US" altLang="zh-TW" sz="1900" dirty="0">
                <a:latin typeface="Constantia" pitchFamily="18" charset="0"/>
              </a:rPr>
              <a:t>                                     (</a:t>
            </a:r>
            <a:r>
              <a:rPr kumimoji="0" lang="en-US" altLang="zh-TW" sz="1900" i="1" dirty="0">
                <a:latin typeface="Constantia" pitchFamily="18" charset="0"/>
              </a:rPr>
              <a:t>by recursive definition of h(T)</a:t>
            </a:r>
            <a:r>
              <a:rPr kumimoji="0" lang="en-US" altLang="zh-TW" sz="1900" dirty="0">
                <a:latin typeface="Constantia" pitchFamily="18" charset="0"/>
              </a:rPr>
              <a:t>)</a:t>
            </a:r>
          </a:p>
          <a:p>
            <a:pPr eaLnBrk="1" hangingPunct="1">
              <a:spcBef>
                <a:spcPct val="20000"/>
              </a:spcBef>
              <a:buClr>
                <a:srgbClr val="0BD0D9"/>
              </a:buClr>
              <a:buSzPct val="95000"/>
              <a:buFont typeface="Wingdings 2" pitchFamily="18" charset="2"/>
              <a:buNone/>
            </a:pPr>
            <a:r>
              <a:rPr kumimoji="0" lang="en-US" altLang="zh-TW" sz="1900" dirty="0">
                <a:latin typeface="Constantia" pitchFamily="18" charset="0"/>
              </a:rPr>
              <a:t>          = </a:t>
            </a:r>
            <a:r>
              <a:rPr kumimoji="0" lang="en-US" altLang="zh-TW" sz="1900" dirty="0">
                <a:latin typeface="Cambria Math" pitchFamily="18" charset="0"/>
              </a:rPr>
              <a:t>2</a:t>
            </a:r>
            <a:r>
              <a:rPr kumimoji="0" lang="en-US" altLang="zh-TW" sz="1900" i="1" baseline="30000" dirty="0">
                <a:latin typeface="Constantia" pitchFamily="18" charset="0"/>
              </a:rPr>
              <a:t>h</a:t>
            </a:r>
            <a:r>
              <a:rPr kumimoji="0" lang="en-US" altLang="zh-TW" sz="1900" baseline="30000" dirty="0">
                <a:latin typeface="Constantia" pitchFamily="18" charset="0"/>
              </a:rPr>
              <a:t>(</a:t>
            </a:r>
            <a:r>
              <a:rPr kumimoji="0" lang="en-US" altLang="zh-TW" sz="1900" i="1" baseline="30000" dirty="0">
                <a:latin typeface="Constantia" pitchFamily="18" charset="0"/>
              </a:rPr>
              <a:t>T</a:t>
            </a:r>
            <a:r>
              <a:rPr kumimoji="0" lang="en-US" altLang="zh-TW" sz="1900" baseline="30000" dirty="0">
                <a:latin typeface="Constantia" pitchFamily="18" charset="0"/>
              </a:rPr>
              <a:t>)+</a:t>
            </a:r>
            <a:r>
              <a:rPr kumimoji="0" lang="en-US" altLang="zh-TW" sz="1900" baseline="30000" dirty="0">
                <a:latin typeface="Cambria Math" pitchFamily="18" charset="0"/>
              </a:rPr>
              <a:t>1</a:t>
            </a:r>
            <a:r>
              <a:rPr kumimoji="0" lang="en-US" altLang="zh-TW" sz="1900" dirty="0">
                <a:latin typeface="Constantia" pitchFamily="18" charset="0"/>
              </a:rPr>
              <a:t> </a:t>
            </a:r>
            <a:r>
              <a:rPr kumimoji="0" lang="en-US" altLang="zh-TW" sz="1900" baseline="30000" dirty="0">
                <a:latin typeface="Constantia" pitchFamily="18" charset="0"/>
              </a:rPr>
              <a:t> </a:t>
            </a:r>
            <a:r>
              <a:rPr kumimoji="0" lang="en-US" altLang="zh-TW" sz="1900" dirty="0">
                <a:latin typeface="Constantia" pitchFamily="18" charset="0"/>
              </a:rPr>
              <a:t>– </a:t>
            </a:r>
            <a:r>
              <a:rPr kumimoji="0" lang="en-US" altLang="zh-TW" sz="1900" dirty="0">
                <a:latin typeface="Cambria Math" pitchFamily="18" charset="0"/>
              </a:rPr>
              <a:t>1</a:t>
            </a:r>
            <a:r>
              <a:rPr kumimoji="0" lang="en-US" altLang="zh-TW" sz="1900" dirty="0">
                <a:latin typeface="Constantia" pitchFamily="18" charset="0"/>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a:spLocks noGrp="1"/>
          </p:cNvSpPr>
          <p:nvPr>
            <p:ph idx="1"/>
          </p:nvPr>
        </p:nvSpPr>
        <p:spPr>
          <a:xfrm>
            <a:off x="228600" y="1066800"/>
            <a:ext cx="8686800" cy="5486400"/>
          </a:xfrm>
        </p:spPr>
        <p:txBody>
          <a:bodyPr/>
          <a:lstStyle/>
          <a:p>
            <a:pPr>
              <a:lnSpc>
                <a:spcPct val="150000"/>
              </a:lnSpc>
              <a:spcBef>
                <a:spcPct val="0"/>
              </a:spcBef>
            </a:pPr>
            <a:r>
              <a:rPr lang="en-US" altLang="zh-TW" sz="2200" dirty="0"/>
              <a:t>Note</a:t>
            </a:r>
          </a:p>
          <a:p>
            <a:pPr lvl="1">
              <a:lnSpc>
                <a:spcPct val="150000"/>
              </a:lnSpc>
              <a:spcBef>
                <a:spcPct val="0"/>
              </a:spcBef>
            </a:pPr>
            <a:r>
              <a:rPr lang="en-US" altLang="zh-TW" sz="2000" dirty="0"/>
              <a:t>In a proof by mathematical induction, we don’t assume that </a:t>
            </a:r>
            <a:r>
              <a:rPr lang="en-US" altLang="zh-TW" sz="2000" i="1" dirty="0"/>
              <a:t>P</a:t>
            </a:r>
            <a:r>
              <a:rPr lang="en-US" altLang="zh-TW" sz="2000" dirty="0"/>
              <a:t>(</a:t>
            </a:r>
            <a:r>
              <a:rPr lang="en-US" altLang="zh-TW" sz="2000" i="1" dirty="0"/>
              <a:t>k</a:t>
            </a:r>
            <a:r>
              <a:rPr lang="en-US" altLang="zh-TW" sz="2000" dirty="0"/>
              <a:t>) is true for all positive integers!</a:t>
            </a:r>
            <a:r>
              <a:rPr lang="en-US" altLang="zh-TW" sz="2000" dirty="0">
                <a:sym typeface="Wingdings" pitchFamily="2" charset="2"/>
              </a:rPr>
              <a:t> </a:t>
            </a:r>
          </a:p>
          <a:p>
            <a:pPr lvl="1">
              <a:lnSpc>
                <a:spcPct val="150000"/>
              </a:lnSpc>
              <a:spcBef>
                <a:spcPct val="0"/>
              </a:spcBef>
            </a:pPr>
            <a:r>
              <a:rPr lang="en-US" altLang="zh-TW" sz="2000" dirty="0">
                <a:sym typeface="Wingdings" pitchFamily="2" charset="2"/>
              </a:rPr>
              <a:t>Proofs by mathematical induction do not always start at the integer 1. The basis step may begin at a starting point </a:t>
            </a:r>
            <a:r>
              <a:rPr lang="en-US" altLang="zh-TW" sz="2000" i="1" dirty="0">
                <a:sym typeface="Wingdings" pitchFamily="2" charset="2"/>
              </a:rPr>
              <a:t>b</a:t>
            </a:r>
            <a:r>
              <a:rPr lang="en-US" altLang="zh-TW" sz="2000" dirty="0">
                <a:sym typeface="Wingdings" pitchFamily="2" charset="2"/>
              </a:rPr>
              <a:t> where </a:t>
            </a:r>
            <a:r>
              <a:rPr lang="en-US" altLang="zh-TW" sz="2000" i="1" dirty="0">
                <a:sym typeface="Wingdings" pitchFamily="2" charset="2"/>
              </a:rPr>
              <a:t>b</a:t>
            </a:r>
            <a:r>
              <a:rPr lang="en-US" altLang="zh-TW" sz="2000" dirty="0">
                <a:sym typeface="Wingdings" pitchFamily="2" charset="2"/>
              </a:rPr>
              <a:t> is an integer. </a:t>
            </a:r>
            <a:endParaRPr lang="en-US" altLang="zh-TW" sz="2000" dirty="0"/>
          </a:p>
          <a:p>
            <a:pPr>
              <a:lnSpc>
                <a:spcPct val="150000"/>
              </a:lnSpc>
              <a:spcBef>
                <a:spcPct val="0"/>
              </a:spcBef>
            </a:pPr>
            <a:r>
              <a:rPr lang="en-US" altLang="zh-TW" sz="2200" dirty="0"/>
              <a:t>Example: Climbing an Infinite Ladder.</a:t>
            </a:r>
          </a:p>
          <a:p>
            <a:pPr lvl="1">
              <a:lnSpc>
                <a:spcPct val="150000"/>
              </a:lnSpc>
              <a:spcBef>
                <a:spcPct val="0"/>
              </a:spcBef>
            </a:pPr>
            <a:r>
              <a:rPr lang="en-US" altLang="zh-TW" sz="2000" dirty="0"/>
              <a:t>BASIS STEP: By (1), we can reach rung 1.</a:t>
            </a:r>
          </a:p>
          <a:p>
            <a:pPr lvl="1">
              <a:lnSpc>
                <a:spcPct val="150000"/>
              </a:lnSpc>
              <a:spcBef>
                <a:spcPct val="0"/>
              </a:spcBef>
            </a:pPr>
            <a:r>
              <a:rPr lang="en-US" altLang="zh-TW" sz="2000" dirty="0"/>
              <a:t>INDUCTIVE STEP: Assume the inductive hypothesis that we can reach rung </a:t>
            </a:r>
            <a:r>
              <a:rPr lang="en-US" altLang="zh-TW" sz="2000" i="1" dirty="0"/>
              <a:t>k</a:t>
            </a:r>
            <a:r>
              <a:rPr lang="en-US" altLang="zh-TW" sz="2000" dirty="0"/>
              <a:t>. Then by (2), we can reach rung </a:t>
            </a:r>
            <a:r>
              <a:rPr lang="en-US" altLang="zh-TW" sz="2000" i="1" dirty="0"/>
              <a:t>k </a:t>
            </a:r>
            <a:r>
              <a:rPr lang="en-US" altLang="zh-TW" sz="2000" dirty="0"/>
              <a:t>+ 1.</a:t>
            </a:r>
          </a:p>
          <a:p>
            <a:pPr marL="393700" lvl="1" indent="0">
              <a:lnSpc>
                <a:spcPct val="150000"/>
              </a:lnSpc>
              <a:spcBef>
                <a:spcPct val="0"/>
              </a:spcBef>
              <a:buNone/>
            </a:pPr>
            <a:r>
              <a:rPr lang="en-US" altLang="zh-TW" sz="2000" dirty="0"/>
              <a:t>Hence, ∀</a:t>
            </a:r>
            <a:r>
              <a:rPr lang="en-US" altLang="zh-TW" sz="2000" i="1" dirty="0"/>
              <a:t>k P</a:t>
            </a:r>
            <a:r>
              <a:rPr lang="en-US" altLang="zh-TW" sz="2000" dirty="0"/>
              <a:t>(</a:t>
            </a:r>
            <a:r>
              <a:rPr lang="en-US" altLang="zh-TW" sz="2000" i="1" dirty="0"/>
              <a:t>k</a:t>
            </a:r>
            <a:r>
              <a:rPr lang="en-US" altLang="zh-TW" sz="2000" dirty="0"/>
              <a:t>)</a:t>
            </a:r>
            <a:r>
              <a:rPr lang="en-US" altLang="zh-TW" sz="2000" i="1" dirty="0"/>
              <a:t> </a:t>
            </a:r>
            <a:r>
              <a:rPr lang="en-US" altLang="zh-TW" sz="2000" i="1" dirty="0">
                <a:sym typeface="Wingdings" pitchFamily="2" charset="2"/>
              </a:rPr>
              <a:t>→ P</a:t>
            </a:r>
            <a:r>
              <a:rPr lang="en-US" altLang="zh-TW" sz="2000" dirty="0">
                <a:sym typeface="Wingdings" pitchFamily="2" charset="2"/>
              </a:rPr>
              <a:t>(</a:t>
            </a:r>
            <a:r>
              <a:rPr lang="en-US" altLang="zh-TW" sz="2000" i="1" dirty="0">
                <a:sym typeface="Wingdings" pitchFamily="2" charset="2"/>
              </a:rPr>
              <a:t>k + </a:t>
            </a:r>
            <a:r>
              <a:rPr lang="en-US" altLang="zh-TW" sz="2000" dirty="0">
                <a:sym typeface="Wingdings" pitchFamily="2" charset="2"/>
              </a:rPr>
              <a:t>1) is true for all positive integers </a:t>
            </a:r>
            <a:r>
              <a:rPr lang="en-US" altLang="zh-TW" sz="2000" i="1" dirty="0">
                <a:sym typeface="Wingdings" pitchFamily="2" charset="2"/>
              </a:rPr>
              <a:t>k. </a:t>
            </a:r>
            <a:r>
              <a:rPr lang="en-US" altLang="zh-TW" sz="2000" dirty="0">
                <a:sym typeface="Wingdings" pitchFamily="2" charset="2"/>
              </a:rPr>
              <a:t>We can reach every rung on the ladder.</a:t>
            </a:r>
          </a:p>
          <a:p>
            <a:pPr eaLnBrk="1" hangingPunct="1">
              <a:lnSpc>
                <a:spcPct val="150000"/>
              </a:lnSpc>
              <a:spcBef>
                <a:spcPct val="0"/>
              </a:spcBef>
              <a:buFont typeface="Wingdings 2" pitchFamily="18" charset="2"/>
              <a:buNone/>
            </a:pPr>
            <a:endParaRPr lang="en-US" altLang="zh-TW" dirty="0"/>
          </a:p>
        </p:txBody>
      </p:sp>
      <p:sp>
        <p:nvSpPr>
          <p:cNvPr id="11266" name="Title 1"/>
          <p:cNvSpPr>
            <a:spLocks noGrp="1"/>
          </p:cNvSpPr>
          <p:nvPr>
            <p:ph type="title"/>
          </p:nvPr>
        </p:nvSpPr>
        <p:spPr/>
        <p:txBody>
          <a:bodyPr/>
          <a:lstStyle/>
          <a:p>
            <a:r>
              <a:rPr lang="en-US" altLang="zh-TW" dirty="0"/>
              <a:t>Principle of Mathematical Induction</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zh-TW" dirty="0"/>
              <a:t>Principle of Mathematical Induction</a:t>
            </a:r>
          </a:p>
        </p:txBody>
      </p:sp>
      <p:sp>
        <p:nvSpPr>
          <p:cNvPr id="6" name="內容版面配置區 5"/>
          <p:cNvSpPr>
            <a:spLocks noGrp="1"/>
          </p:cNvSpPr>
          <p:nvPr>
            <p:ph idx="1"/>
          </p:nvPr>
        </p:nvSpPr>
        <p:spPr/>
        <p:txBody>
          <a:bodyPr/>
          <a:lstStyle/>
          <a:p>
            <a:pPr marL="0" indent="0">
              <a:buNone/>
            </a:pPr>
            <a:r>
              <a:rPr lang="en-US" altLang="zh-TW" dirty="0"/>
              <a:t> </a:t>
            </a:r>
            <a:endParaRPr lang="zh-TW" altLang="en-US" dirty="0"/>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7</a:t>
            </a:fld>
            <a:endParaRPr lang="en-US"/>
          </a:p>
        </p:txBody>
      </p:sp>
      <p:pic>
        <p:nvPicPr>
          <p:cNvPr id="13" name="Content Placeholder 3" descr="0403.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8137" y="1566223"/>
            <a:ext cx="21510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5"/>
          <p:cNvSpPr txBox="1">
            <a:spLocks noChangeArrowheads="1"/>
          </p:cNvSpPr>
          <p:nvPr/>
        </p:nvSpPr>
        <p:spPr bwMode="auto">
          <a:xfrm>
            <a:off x="228600" y="1786247"/>
            <a:ext cx="26670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kumimoji="0" lang="en-US" altLang="zh-TW" sz="2000" dirty="0">
                <a:latin typeface="Times New Roman" pitchFamily="18" charset="0"/>
                <a:cs typeface="Times New Roman" pitchFamily="18" charset="0"/>
              </a:rPr>
              <a:t>Consider an infinite sequence of dominoes, labeled 1, 2, 3, …, where each domino is standing. </a:t>
            </a:r>
          </a:p>
        </p:txBody>
      </p:sp>
      <p:sp>
        <p:nvSpPr>
          <p:cNvPr id="15" name="TextBox 6"/>
          <p:cNvSpPr txBox="1">
            <a:spLocks noChangeArrowheads="1"/>
          </p:cNvSpPr>
          <p:nvPr/>
        </p:nvSpPr>
        <p:spPr bwMode="auto">
          <a:xfrm>
            <a:off x="5410200" y="1862447"/>
            <a:ext cx="34290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kumimoji="0" lang="en-US" altLang="zh-TW" sz="2000" dirty="0">
                <a:latin typeface="Times New Roman" pitchFamily="18" charset="0"/>
                <a:cs typeface="Times New Roman" pitchFamily="18" charset="0"/>
              </a:rPr>
              <a:t>We know that the first domino is knocked down, i.e., </a:t>
            </a:r>
            <a:r>
              <a:rPr kumimoji="0" lang="en-US" altLang="zh-TW" sz="2000" i="1" dirty="0">
                <a:latin typeface="Times New Roman" pitchFamily="18" charset="0"/>
                <a:cs typeface="Times New Roman" pitchFamily="18" charset="0"/>
              </a:rPr>
              <a:t>P</a:t>
            </a:r>
            <a:r>
              <a:rPr kumimoji="0" lang="en-US" altLang="zh-TW" sz="2000" dirty="0">
                <a:latin typeface="Times New Roman" pitchFamily="18" charset="0"/>
                <a:cs typeface="Times New Roman" pitchFamily="18" charset="0"/>
              </a:rPr>
              <a:t>(1) is true .</a:t>
            </a:r>
          </a:p>
          <a:p>
            <a:pPr eaLnBrk="1" hangingPunct="1"/>
            <a:endParaRPr kumimoji="0" lang="en-US" altLang="zh-TW" sz="2000" dirty="0">
              <a:latin typeface="Times New Roman" pitchFamily="18" charset="0"/>
              <a:cs typeface="Times New Roman" pitchFamily="18" charset="0"/>
            </a:endParaRPr>
          </a:p>
          <a:p>
            <a:pPr eaLnBrk="1" hangingPunct="1"/>
            <a:r>
              <a:rPr kumimoji="0" lang="en-US" altLang="zh-TW" sz="2000" dirty="0">
                <a:latin typeface="Times New Roman" pitchFamily="18" charset="0"/>
                <a:cs typeface="Times New Roman" pitchFamily="18" charset="0"/>
              </a:rPr>
              <a:t>We also know that if whenever the </a:t>
            </a:r>
            <a:r>
              <a:rPr kumimoji="0" lang="en-US" altLang="zh-TW" sz="2000" i="1" dirty="0" err="1">
                <a:latin typeface="Times New Roman" pitchFamily="18" charset="0"/>
                <a:cs typeface="Times New Roman" pitchFamily="18" charset="0"/>
              </a:rPr>
              <a:t>k</a:t>
            </a:r>
            <a:r>
              <a:rPr kumimoji="0" lang="en-US" altLang="zh-TW" sz="2000" dirty="0" err="1">
                <a:latin typeface="Times New Roman" pitchFamily="18" charset="0"/>
                <a:cs typeface="Times New Roman" pitchFamily="18" charset="0"/>
              </a:rPr>
              <a:t>th</a:t>
            </a:r>
            <a:r>
              <a:rPr kumimoji="0" lang="en-US" altLang="zh-TW" sz="2000" dirty="0">
                <a:latin typeface="Times New Roman" pitchFamily="18" charset="0"/>
                <a:cs typeface="Times New Roman" pitchFamily="18" charset="0"/>
              </a:rPr>
              <a:t> domino is knocked over, it knocks over the (</a:t>
            </a:r>
            <a:r>
              <a:rPr kumimoji="0" lang="en-US" altLang="zh-TW" sz="2000" i="1" dirty="0">
                <a:latin typeface="Times New Roman" pitchFamily="18" charset="0"/>
                <a:cs typeface="Times New Roman" pitchFamily="18" charset="0"/>
              </a:rPr>
              <a:t>k</a:t>
            </a:r>
            <a:r>
              <a:rPr kumimoji="0" lang="en-US" altLang="zh-TW" sz="2000" dirty="0">
                <a:latin typeface="Times New Roman" pitchFamily="18" charset="0"/>
                <a:cs typeface="Times New Roman" pitchFamily="18" charset="0"/>
              </a:rPr>
              <a:t> + 1)</a:t>
            </a:r>
            <a:r>
              <a:rPr kumimoji="0" lang="en-US" altLang="zh-TW" sz="2000" dirty="0" err="1">
                <a:latin typeface="Times New Roman" pitchFamily="18" charset="0"/>
                <a:cs typeface="Times New Roman" pitchFamily="18" charset="0"/>
              </a:rPr>
              <a:t>st</a:t>
            </a:r>
            <a:r>
              <a:rPr kumimoji="0" lang="en-US" altLang="zh-TW" sz="2000" dirty="0">
                <a:latin typeface="Times New Roman" pitchFamily="18" charset="0"/>
                <a:cs typeface="Times New Roman" pitchFamily="18" charset="0"/>
              </a:rPr>
              <a:t> domino, </a:t>
            </a:r>
            <a:r>
              <a:rPr kumimoji="0" lang="en-US" altLang="zh-TW" sz="2000" dirty="0" err="1">
                <a:latin typeface="Times New Roman" pitchFamily="18" charset="0"/>
                <a:cs typeface="Times New Roman" pitchFamily="18" charset="0"/>
              </a:rPr>
              <a:t>i.e</a:t>
            </a:r>
            <a:r>
              <a:rPr kumimoji="0" lang="en-US" altLang="zh-TW" sz="2000" dirty="0">
                <a:latin typeface="Times New Roman" pitchFamily="18" charset="0"/>
                <a:cs typeface="Times New Roman" pitchFamily="18" charset="0"/>
              </a:rPr>
              <a:t>, </a:t>
            </a:r>
            <a:r>
              <a:rPr kumimoji="0" lang="en-US" altLang="zh-TW" sz="2000" i="1" dirty="0">
                <a:latin typeface="Times New Roman" pitchFamily="18" charset="0"/>
                <a:cs typeface="Times New Roman" pitchFamily="18" charset="0"/>
              </a:rPr>
              <a:t>P</a:t>
            </a:r>
            <a:r>
              <a:rPr kumimoji="0" lang="en-US" altLang="zh-TW" sz="2000" dirty="0">
                <a:latin typeface="Times New Roman" pitchFamily="18" charset="0"/>
                <a:cs typeface="Times New Roman" pitchFamily="18" charset="0"/>
              </a:rPr>
              <a:t>(</a:t>
            </a:r>
            <a:r>
              <a:rPr kumimoji="0" lang="en-US" altLang="zh-TW" sz="2000" i="1" dirty="0">
                <a:latin typeface="Times New Roman" pitchFamily="18" charset="0"/>
                <a:cs typeface="Times New Roman" pitchFamily="18" charset="0"/>
              </a:rPr>
              <a:t>k</a:t>
            </a:r>
            <a:r>
              <a:rPr kumimoji="0" lang="en-US" altLang="zh-TW" sz="2000" dirty="0">
                <a:latin typeface="Times New Roman" pitchFamily="18" charset="0"/>
                <a:cs typeface="Times New Roman" pitchFamily="18" charset="0"/>
              </a:rPr>
              <a:t>)</a:t>
            </a:r>
            <a:r>
              <a:rPr kumimoji="0" lang="en-US" altLang="zh-TW" sz="2000" i="1" dirty="0">
                <a:latin typeface="Times New Roman" pitchFamily="18" charset="0"/>
                <a:cs typeface="Times New Roman" pitchFamily="18" charset="0"/>
              </a:rPr>
              <a:t> </a:t>
            </a:r>
            <a:r>
              <a:rPr kumimoji="0" lang="en-US" altLang="zh-TW" sz="2000" i="1" dirty="0">
                <a:latin typeface="Times New Roman" pitchFamily="18" charset="0"/>
                <a:cs typeface="Times New Roman" pitchFamily="18" charset="0"/>
                <a:sym typeface="Wingdings" pitchFamily="2" charset="2"/>
              </a:rPr>
              <a:t>→ P</a:t>
            </a:r>
            <a:r>
              <a:rPr kumimoji="0" lang="en-US" altLang="zh-TW" sz="2000" dirty="0">
                <a:latin typeface="Times New Roman" pitchFamily="18" charset="0"/>
                <a:cs typeface="Times New Roman" pitchFamily="18" charset="0"/>
                <a:sym typeface="Wingdings" pitchFamily="2" charset="2"/>
              </a:rPr>
              <a:t>(</a:t>
            </a:r>
            <a:r>
              <a:rPr kumimoji="0" lang="en-US" altLang="zh-TW" sz="2000" i="1" dirty="0">
                <a:latin typeface="Times New Roman" pitchFamily="18" charset="0"/>
                <a:cs typeface="Times New Roman" pitchFamily="18" charset="0"/>
                <a:sym typeface="Wingdings" pitchFamily="2" charset="2"/>
              </a:rPr>
              <a:t>k + </a:t>
            </a:r>
            <a:r>
              <a:rPr kumimoji="0" lang="en-US" altLang="zh-TW" sz="2000" dirty="0">
                <a:latin typeface="Times New Roman" pitchFamily="18" charset="0"/>
                <a:cs typeface="Times New Roman" pitchFamily="18" charset="0"/>
                <a:sym typeface="Wingdings" pitchFamily="2" charset="2"/>
              </a:rPr>
              <a:t>1) is true for all positive integers </a:t>
            </a:r>
            <a:r>
              <a:rPr kumimoji="0" lang="en-US" altLang="zh-TW" sz="2000" i="1" dirty="0">
                <a:latin typeface="Times New Roman" pitchFamily="18" charset="0"/>
                <a:cs typeface="Times New Roman" pitchFamily="18" charset="0"/>
                <a:sym typeface="Wingdings" pitchFamily="2" charset="2"/>
              </a:rPr>
              <a:t>k</a:t>
            </a:r>
            <a:r>
              <a:rPr kumimoji="0" lang="en-US" altLang="zh-TW" sz="2000" dirty="0">
                <a:latin typeface="Times New Roman" pitchFamily="18" charset="0"/>
                <a:cs typeface="Times New Roman" pitchFamily="18" charset="0"/>
                <a:sym typeface="Wingdings" pitchFamily="2" charset="2"/>
              </a:rPr>
              <a:t>. </a:t>
            </a:r>
            <a:endParaRPr kumimoji="0" lang="en-US" altLang="zh-TW" sz="2000" dirty="0">
              <a:latin typeface="Times New Roman" pitchFamily="18" charset="0"/>
              <a:cs typeface="Times New Roman" pitchFamily="18" charset="0"/>
            </a:endParaRPr>
          </a:p>
        </p:txBody>
      </p:sp>
      <p:sp>
        <p:nvSpPr>
          <p:cNvPr id="16" name="TextBox 7"/>
          <p:cNvSpPr txBox="1">
            <a:spLocks noChangeArrowheads="1"/>
          </p:cNvSpPr>
          <p:nvPr/>
        </p:nvSpPr>
        <p:spPr bwMode="auto">
          <a:xfrm>
            <a:off x="228600" y="3550384"/>
            <a:ext cx="22860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kumimoji="0" lang="en-US" altLang="zh-TW" sz="2000" dirty="0">
                <a:latin typeface="Times New Roman" pitchFamily="18" charset="0"/>
                <a:cs typeface="Times New Roman" pitchFamily="18" charset="0"/>
              </a:rPr>
              <a:t>Let </a:t>
            </a:r>
            <a:r>
              <a:rPr kumimoji="0" lang="en-US" altLang="zh-TW" sz="2000" i="1" dirty="0">
                <a:latin typeface="Times New Roman" pitchFamily="18" charset="0"/>
                <a:cs typeface="Times New Roman" pitchFamily="18" charset="0"/>
              </a:rPr>
              <a:t>P</a:t>
            </a:r>
            <a:r>
              <a:rPr kumimoji="0" lang="en-US" altLang="zh-TW" sz="2000" dirty="0">
                <a:latin typeface="Times New Roman" pitchFamily="18" charset="0"/>
                <a:cs typeface="Times New Roman" pitchFamily="18" charset="0"/>
              </a:rPr>
              <a:t>(</a:t>
            </a:r>
            <a:r>
              <a:rPr kumimoji="0" lang="en-US" altLang="zh-TW" sz="2000" i="1" dirty="0">
                <a:latin typeface="Times New Roman" pitchFamily="18" charset="0"/>
                <a:cs typeface="Times New Roman" pitchFamily="18" charset="0"/>
              </a:rPr>
              <a:t>n</a:t>
            </a:r>
            <a:r>
              <a:rPr kumimoji="0" lang="en-US" altLang="zh-TW" sz="2000" dirty="0">
                <a:latin typeface="Times New Roman" pitchFamily="18" charset="0"/>
                <a:cs typeface="Times New Roman" pitchFamily="18" charset="0"/>
              </a:rPr>
              <a:t>) be the proposition that the </a:t>
            </a:r>
            <a:r>
              <a:rPr kumimoji="0" lang="en-US" altLang="zh-TW" sz="2000" i="1" dirty="0">
                <a:latin typeface="Times New Roman" pitchFamily="18" charset="0"/>
                <a:cs typeface="Times New Roman" pitchFamily="18" charset="0"/>
              </a:rPr>
              <a:t>n</a:t>
            </a:r>
            <a:r>
              <a:rPr kumimoji="0" lang="en-US" altLang="zh-TW" sz="2000" dirty="0">
                <a:latin typeface="Times New Roman" pitchFamily="18" charset="0"/>
                <a:cs typeface="Times New Roman" pitchFamily="18" charset="0"/>
              </a:rPr>
              <a:t>th domino is knocked over. </a:t>
            </a:r>
          </a:p>
          <a:p>
            <a:pPr eaLnBrk="1" hangingPunct="1"/>
            <a:endParaRPr kumimoji="0" lang="en-US" altLang="zh-TW" sz="2000" dirty="0">
              <a:latin typeface="Times New Roman" pitchFamily="18" charset="0"/>
              <a:cs typeface="Times New Roman" pitchFamily="18" charset="0"/>
            </a:endParaRPr>
          </a:p>
        </p:txBody>
      </p:sp>
      <p:sp>
        <p:nvSpPr>
          <p:cNvPr id="17" name="TextBox 8"/>
          <p:cNvSpPr txBox="1">
            <a:spLocks noChangeArrowheads="1"/>
          </p:cNvSpPr>
          <p:nvPr/>
        </p:nvSpPr>
        <p:spPr bwMode="auto">
          <a:xfrm>
            <a:off x="4114800" y="5334000"/>
            <a:ext cx="44196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kumimoji="0" lang="en-US" altLang="zh-TW" sz="2000" dirty="0">
                <a:solidFill>
                  <a:srgbClr val="0070C0"/>
                </a:solidFill>
                <a:latin typeface="Times New Roman" pitchFamily="18" charset="0"/>
                <a:cs typeface="Times New Roman" pitchFamily="18" charset="0"/>
              </a:rPr>
              <a:t>Hence, all dominos are knocked over, i.e., </a:t>
            </a:r>
          </a:p>
          <a:p>
            <a:pPr eaLnBrk="1" hangingPunct="1"/>
            <a:r>
              <a:rPr kumimoji="0" lang="en-US" altLang="zh-TW" sz="2000" i="1" dirty="0">
                <a:solidFill>
                  <a:srgbClr val="0070C0"/>
                </a:solidFill>
                <a:latin typeface="Times New Roman" pitchFamily="18" charset="0"/>
                <a:cs typeface="Times New Roman" pitchFamily="18" charset="0"/>
              </a:rPr>
              <a:t>P</a:t>
            </a:r>
            <a:r>
              <a:rPr kumimoji="0" lang="en-US" altLang="zh-TW" sz="2000" dirty="0">
                <a:solidFill>
                  <a:srgbClr val="0070C0"/>
                </a:solidFill>
                <a:latin typeface="Times New Roman" pitchFamily="18" charset="0"/>
                <a:cs typeface="Times New Roman" pitchFamily="18" charset="0"/>
              </a:rPr>
              <a:t>(</a:t>
            </a:r>
            <a:r>
              <a:rPr kumimoji="0" lang="en-US" altLang="zh-TW" sz="2000" i="1" dirty="0">
                <a:solidFill>
                  <a:srgbClr val="0070C0"/>
                </a:solidFill>
                <a:latin typeface="Times New Roman" pitchFamily="18" charset="0"/>
                <a:cs typeface="Times New Roman" pitchFamily="18" charset="0"/>
              </a:rPr>
              <a:t>n</a:t>
            </a:r>
            <a:r>
              <a:rPr kumimoji="0" lang="en-US" altLang="zh-TW" sz="2000" dirty="0">
                <a:solidFill>
                  <a:srgbClr val="0070C0"/>
                </a:solidFill>
                <a:latin typeface="Times New Roman" pitchFamily="18" charset="0"/>
                <a:cs typeface="Times New Roman" pitchFamily="18" charset="0"/>
              </a:rPr>
              <a:t>) is true for all positive integers </a:t>
            </a:r>
            <a:r>
              <a:rPr kumimoji="0" lang="en-US" altLang="zh-TW" sz="2000" i="1" dirty="0">
                <a:solidFill>
                  <a:srgbClr val="0070C0"/>
                </a:solidFill>
                <a:latin typeface="Times New Roman" pitchFamily="18" charset="0"/>
                <a:cs typeface="Times New Roman" pitchFamily="18" charset="0"/>
              </a:rPr>
              <a:t>n</a:t>
            </a:r>
            <a:r>
              <a:rPr kumimoji="0" lang="en-US" altLang="zh-TW" sz="2000" dirty="0">
                <a:solidFill>
                  <a:srgbClr val="0070C0"/>
                </a:solidFill>
                <a:latin typeface="Times New Roman" pitchFamily="18" charset="0"/>
                <a:cs typeface="Times New Roman" pitchFamily="18" charset="0"/>
              </a:rPr>
              <a:t>.</a:t>
            </a:r>
          </a:p>
          <a:p>
            <a:pPr eaLnBrk="1" hangingPunct="1"/>
            <a:endParaRPr kumimoji="0" lang="en-US" altLang="zh-TW" sz="2000" dirty="0">
              <a:solidFill>
                <a:srgbClr val="0070C0"/>
              </a:solidFill>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zh-TW" dirty="0"/>
              <a:t>Validity of Mathematical Induction</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8</a:t>
            </a:fld>
            <a:endParaRPr lang="en-US"/>
          </a:p>
        </p:txBody>
      </p:sp>
      <p:sp>
        <p:nvSpPr>
          <p:cNvPr id="9" name="Content Placeholder 2"/>
          <p:cNvSpPr>
            <a:spLocks noGrp="1"/>
          </p:cNvSpPr>
          <p:nvPr>
            <p:ph idx="1"/>
          </p:nvPr>
        </p:nvSpPr>
        <p:spPr>
          <a:xfrm>
            <a:off x="228600" y="1295400"/>
            <a:ext cx="8763000" cy="5029201"/>
          </a:xfrm>
        </p:spPr>
        <p:txBody>
          <a:bodyPr>
            <a:normAutofit fontScale="92500" lnSpcReduction="20000"/>
          </a:bodyPr>
          <a:lstStyle/>
          <a:p>
            <a:pPr>
              <a:lnSpc>
                <a:spcPct val="150000"/>
              </a:lnSpc>
            </a:pPr>
            <a:r>
              <a:rPr lang="en-US" altLang="zh-TW" sz="2600" dirty="0">
                <a:sym typeface="Wingdings" pitchFamily="2" charset="2"/>
              </a:rPr>
              <a:t>Validity of Mathematical Induction</a:t>
            </a:r>
          </a:p>
          <a:p>
            <a:pPr lvl="1" eaLnBrk="1" hangingPunct="1">
              <a:lnSpc>
                <a:spcPct val="150000"/>
              </a:lnSpc>
            </a:pPr>
            <a:r>
              <a:rPr lang="en-US" altLang="zh-TW" sz="2000" dirty="0">
                <a:sym typeface="Wingdings" pitchFamily="2" charset="2"/>
              </a:rPr>
              <a:t>Suppose that </a:t>
            </a:r>
            <a:r>
              <a:rPr lang="en-US" altLang="zh-TW" sz="2000" i="1" dirty="0"/>
              <a:t>P</a:t>
            </a:r>
            <a:r>
              <a:rPr lang="en-US" altLang="zh-TW" sz="2000" dirty="0"/>
              <a:t>(1) holds and </a:t>
            </a:r>
            <a:r>
              <a:rPr lang="en-US" altLang="zh-TW" sz="2000" i="1" dirty="0"/>
              <a:t>P</a:t>
            </a:r>
            <a:r>
              <a:rPr lang="en-US" altLang="zh-TW" sz="2000" dirty="0"/>
              <a:t>(</a:t>
            </a:r>
            <a:r>
              <a:rPr lang="en-US" altLang="zh-TW" sz="2000" i="1" dirty="0"/>
              <a:t>k</a:t>
            </a:r>
            <a:r>
              <a:rPr lang="en-US" altLang="zh-TW" sz="2000" dirty="0"/>
              <a:t>)</a:t>
            </a:r>
            <a:r>
              <a:rPr lang="en-US" altLang="zh-TW" sz="2000" i="1" dirty="0"/>
              <a:t> </a:t>
            </a:r>
            <a:r>
              <a:rPr lang="en-US" altLang="zh-TW" sz="2000" dirty="0">
                <a:sym typeface="Wingdings" pitchFamily="2" charset="2"/>
              </a:rPr>
              <a:t>→</a:t>
            </a:r>
            <a:r>
              <a:rPr lang="en-US" altLang="zh-TW" sz="2000" i="1" dirty="0">
                <a:sym typeface="Wingdings" pitchFamily="2" charset="2"/>
              </a:rPr>
              <a:t> P</a:t>
            </a:r>
            <a:r>
              <a:rPr lang="en-US" altLang="zh-TW" sz="2000" dirty="0">
                <a:sym typeface="Wingdings" pitchFamily="2" charset="2"/>
              </a:rPr>
              <a:t>(</a:t>
            </a:r>
            <a:r>
              <a:rPr lang="en-US" altLang="zh-TW" sz="2000" i="1" dirty="0">
                <a:sym typeface="Wingdings" pitchFamily="2" charset="2"/>
              </a:rPr>
              <a:t>k + </a:t>
            </a:r>
            <a:r>
              <a:rPr lang="en-US" altLang="zh-TW" sz="2000" dirty="0">
                <a:sym typeface="Wingdings" pitchFamily="2" charset="2"/>
              </a:rPr>
              <a:t>1) is true for all positive integers </a:t>
            </a:r>
            <a:r>
              <a:rPr lang="en-US" altLang="zh-TW" sz="2000" i="1" dirty="0">
                <a:sym typeface="Wingdings" pitchFamily="2" charset="2"/>
              </a:rPr>
              <a:t>k</a:t>
            </a:r>
            <a:r>
              <a:rPr lang="en-US" altLang="zh-TW" sz="2000" dirty="0">
                <a:sym typeface="Wingdings" pitchFamily="2" charset="2"/>
              </a:rPr>
              <a:t>. </a:t>
            </a:r>
          </a:p>
          <a:p>
            <a:pPr lvl="1" eaLnBrk="1" hangingPunct="1">
              <a:lnSpc>
                <a:spcPct val="150000"/>
              </a:lnSpc>
            </a:pPr>
            <a:r>
              <a:rPr lang="en-US" altLang="zh-TW" sz="2000" dirty="0">
                <a:sym typeface="Wingdings" pitchFamily="2" charset="2"/>
              </a:rPr>
              <a:t>Assume there is at least one positive integer </a:t>
            </a:r>
            <a:r>
              <a:rPr lang="en-US" altLang="zh-TW" sz="2000" i="1" dirty="0">
                <a:sym typeface="Wingdings" pitchFamily="2" charset="2"/>
              </a:rPr>
              <a:t>n</a:t>
            </a:r>
            <a:r>
              <a:rPr lang="en-US" altLang="zh-TW" sz="2000" dirty="0">
                <a:sym typeface="Wingdings" pitchFamily="2" charset="2"/>
              </a:rPr>
              <a:t> for which P(</a:t>
            </a:r>
            <a:r>
              <a:rPr lang="en-US" altLang="zh-TW" sz="2000" i="1" dirty="0">
                <a:sym typeface="Wingdings" pitchFamily="2" charset="2"/>
              </a:rPr>
              <a:t>n</a:t>
            </a:r>
            <a:r>
              <a:rPr lang="en-US" altLang="zh-TW" sz="2000" dirty="0">
                <a:sym typeface="Wingdings" pitchFamily="2" charset="2"/>
              </a:rPr>
              <a:t>) is false. Then the set </a:t>
            </a:r>
            <a:r>
              <a:rPr lang="en-US" altLang="zh-TW" sz="2000" i="1" dirty="0">
                <a:sym typeface="Wingdings" pitchFamily="2" charset="2"/>
              </a:rPr>
              <a:t>S</a:t>
            </a:r>
            <a:r>
              <a:rPr lang="en-US" altLang="zh-TW" sz="2000" dirty="0">
                <a:sym typeface="Wingdings" pitchFamily="2" charset="2"/>
              </a:rPr>
              <a:t> of positive integers for which P(</a:t>
            </a:r>
            <a:r>
              <a:rPr lang="en-US" altLang="zh-TW" sz="2000" i="1" dirty="0">
                <a:sym typeface="Wingdings" pitchFamily="2" charset="2"/>
              </a:rPr>
              <a:t>n</a:t>
            </a:r>
            <a:r>
              <a:rPr lang="en-US" altLang="zh-TW" sz="2000" dirty="0">
                <a:sym typeface="Wingdings" pitchFamily="2" charset="2"/>
              </a:rPr>
              <a:t>) is false is nonempty. </a:t>
            </a:r>
          </a:p>
          <a:p>
            <a:pPr lvl="1" eaLnBrk="1" hangingPunct="1">
              <a:lnSpc>
                <a:spcPct val="150000"/>
              </a:lnSpc>
            </a:pPr>
            <a:r>
              <a:rPr lang="en-US" altLang="zh-TW" sz="2000" dirty="0">
                <a:sym typeface="Wingdings" pitchFamily="2" charset="2"/>
              </a:rPr>
              <a:t>By the well-ordering property, </a:t>
            </a:r>
            <a:r>
              <a:rPr lang="en-US" altLang="zh-TW" sz="2000" i="1" dirty="0">
                <a:sym typeface="Wingdings" pitchFamily="2" charset="2"/>
              </a:rPr>
              <a:t>S</a:t>
            </a:r>
            <a:r>
              <a:rPr lang="en-US" altLang="zh-TW" sz="2000" dirty="0">
                <a:sym typeface="Wingdings" pitchFamily="2" charset="2"/>
              </a:rPr>
              <a:t> has a least element, say </a:t>
            </a:r>
            <a:r>
              <a:rPr lang="en-US" altLang="zh-TW" sz="2000" i="1" dirty="0">
                <a:sym typeface="Wingdings" pitchFamily="2" charset="2"/>
              </a:rPr>
              <a:t>m</a:t>
            </a:r>
            <a:r>
              <a:rPr lang="en-US" altLang="zh-TW" sz="2000" dirty="0">
                <a:sym typeface="Wingdings" pitchFamily="2" charset="2"/>
              </a:rPr>
              <a:t>.</a:t>
            </a:r>
          </a:p>
          <a:p>
            <a:pPr lvl="1" eaLnBrk="1" hangingPunct="1">
              <a:lnSpc>
                <a:spcPct val="150000"/>
              </a:lnSpc>
            </a:pPr>
            <a:r>
              <a:rPr lang="en-US" altLang="zh-TW" sz="2000" dirty="0">
                <a:sym typeface="Wingdings" pitchFamily="2" charset="2"/>
              </a:rPr>
              <a:t>We know that </a:t>
            </a:r>
            <a:r>
              <a:rPr lang="en-US" altLang="zh-TW" sz="2000" i="1" dirty="0">
                <a:sym typeface="Wingdings" pitchFamily="2" charset="2"/>
              </a:rPr>
              <a:t>m</a:t>
            </a:r>
            <a:r>
              <a:rPr lang="en-US" altLang="zh-TW" sz="2000" dirty="0">
                <a:sym typeface="Wingdings" pitchFamily="2" charset="2"/>
              </a:rPr>
              <a:t> can not be </a:t>
            </a:r>
            <a:r>
              <a:rPr lang="en-US" altLang="zh-TW" sz="2000" dirty="0"/>
              <a:t>1 </a:t>
            </a:r>
            <a:r>
              <a:rPr lang="en-US" altLang="zh-TW" sz="2000" dirty="0">
                <a:sym typeface="Wingdings" pitchFamily="2" charset="2"/>
              </a:rPr>
              <a:t>since </a:t>
            </a:r>
            <a:r>
              <a:rPr lang="en-US" altLang="zh-TW" sz="2000" i="1" dirty="0"/>
              <a:t>P</a:t>
            </a:r>
            <a:r>
              <a:rPr lang="en-US" altLang="zh-TW" sz="2000" dirty="0"/>
              <a:t>(1) holds. </a:t>
            </a:r>
          </a:p>
          <a:p>
            <a:pPr lvl="1" eaLnBrk="1" hangingPunct="1">
              <a:lnSpc>
                <a:spcPct val="150000"/>
              </a:lnSpc>
            </a:pPr>
            <a:r>
              <a:rPr lang="en-US" altLang="zh-TW" sz="2000" dirty="0"/>
              <a:t>Since </a:t>
            </a:r>
            <a:r>
              <a:rPr lang="en-US" altLang="zh-TW" sz="2000" i="1" dirty="0"/>
              <a:t>m</a:t>
            </a:r>
            <a:r>
              <a:rPr lang="en-US" altLang="zh-TW" sz="2000" dirty="0"/>
              <a:t> is positive and greater than 1, </a:t>
            </a:r>
            <a:r>
              <a:rPr lang="en-US" altLang="zh-TW" sz="2000" i="1" dirty="0"/>
              <a:t>m</a:t>
            </a:r>
            <a:r>
              <a:rPr lang="en-US" altLang="zh-TW" sz="2000" dirty="0"/>
              <a:t> − 1 must be a positive integer. </a:t>
            </a:r>
            <a:br>
              <a:rPr lang="en-US" altLang="zh-TW" sz="2000" dirty="0"/>
            </a:br>
            <a:r>
              <a:rPr lang="en-US" altLang="zh-TW" sz="2000" dirty="0"/>
              <a:t>Since </a:t>
            </a:r>
            <a:r>
              <a:rPr lang="en-US" altLang="zh-TW" sz="2000" i="1" dirty="0"/>
              <a:t>m</a:t>
            </a:r>
            <a:r>
              <a:rPr lang="en-US" altLang="zh-TW" sz="2000" dirty="0"/>
              <a:t> − 1 &lt; </a:t>
            </a:r>
            <a:r>
              <a:rPr lang="en-US" altLang="zh-TW" sz="2000" i="1" dirty="0"/>
              <a:t>m</a:t>
            </a:r>
            <a:r>
              <a:rPr lang="en-US" altLang="zh-TW" sz="2000" dirty="0"/>
              <a:t>, it is not in </a:t>
            </a:r>
            <a:r>
              <a:rPr lang="en-US" altLang="zh-TW" sz="2000" i="1" dirty="0"/>
              <a:t>S</a:t>
            </a:r>
            <a:r>
              <a:rPr lang="en-US" altLang="zh-TW" sz="2000" dirty="0"/>
              <a:t>, so </a:t>
            </a:r>
            <a:r>
              <a:rPr lang="en-US" altLang="zh-TW" sz="2000" i="1" dirty="0"/>
              <a:t>P</a:t>
            </a:r>
            <a:r>
              <a:rPr lang="en-US" altLang="zh-TW" sz="2000" dirty="0"/>
              <a:t>(</a:t>
            </a:r>
            <a:r>
              <a:rPr lang="en-US" altLang="zh-TW" sz="2000" i="1" dirty="0"/>
              <a:t>m</a:t>
            </a:r>
            <a:r>
              <a:rPr lang="en-US" altLang="zh-TW" sz="2000" dirty="0"/>
              <a:t> − 1) must be true. </a:t>
            </a:r>
          </a:p>
          <a:p>
            <a:pPr lvl="1" eaLnBrk="1" hangingPunct="1">
              <a:lnSpc>
                <a:spcPct val="150000"/>
              </a:lnSpc>
            </a:pPr>
            <a:r>
              <a:rPr lang="en-US" altLang="zh-TW" sz="2000" dirty="0"/>
              <a:t>But then, since the conditional </a:t>
            </a:r>
            <a:r>
              <a:rPr lang="en-US" altLang="zh-TW" sz="2000" i="1" dirty="0"/>
              <a:t>P</a:t>
            </a:r>
            <a:r>
              <a:rPr lang="en-US" altLang="zh-TW" sz="2000" dirty="0"/>
              <a:t>(</a:t>
            </a:r>
            <a:r>
              <a:rPr lang="en-US" altLang="zh-TW" sz="2000" i="1" dirty="0"/>
              <a:t>k</a:t>
            </a:r>
            <a:r>
              <a:rPr lang="en-US" altLang="zh-TW" sz="2000" dirty="0"/>
              <a:t>)</a:t>
            </a:r>
            <a:r>
              <a:rPr lang="en-US" altLang="zh-TW" sz="2000" i="1" dirty="0"/>
              <a:t> </a:t>
            </a:r>
            <a:r>
              <a:rPr lang="en-US" altLang="zh-TW" sz="2000" dirty="0">
                <a:sym typeface="Wingdings" pitchFamily="2" charset="2"/>
              </a:rPr>
              <a:t>→</a:t>
            </a:r>
            <a:r>
              <a:rPr lang="en-US" altLang="zh-TW" sz="2000" i="1" dirty="0">
                <a:sym typeface="Wingdings" pitchFamily="2" charset="2"/>
              </a:rPr>
              <a:t> P</a:t>
            </a:r>
            <a:r>
              <a:rPr lang="en-US" altLang="zh-TW" sz="2000" dirty="0">
                <a:sym typeface="Wingdings" pitchFamily="2" charset="2"/>
              </a:rPr>
              <a:t>(</a:t>
            </a:r>
            <a:r>
              <a:rPr lang="en-US" altLang="zh-TW" sz="2000" i="1" dirty="0">
                <a:sym typeface="Wingdings" pitchFamily="2" charset="2"/>
              </a:rPr>
              <a:t>k + </a:t>
            </a:r>
            <a:r>
              <a:rPr lang="en-US" altLang="zh-TW" sz="2000" dirty="0">
                <a:sym typeface="Wingdings" pitchFamily="2" charset="2"/>
              </a:rPr>
              <a:t>1) for every positive integer </a:t>
            </a:r>
            <a:r>
              <a:rPr lang="en-US" altLang="zh-TW" sz="2000" i="1" dirty="0">
                <a:sym typeface="Wingdings" pitchFamily="2" charset="2"/>
              </a:rPr>
              <a:t>k</a:t>
            </a:r>
            <a:r>
              <a:rPr lang="en-US" altLang="zh-TW" sz="2000" dirty="0">
                <a:sym typeface="Wingdings" pitchFamily="2" charset="2"/>
              </a:rPr>
              <a:t> holds, </a:t>
            </a:r>
            <a:r>
              <a:rPr lang="en-US" altLang="zh-TW" sz="2000" i="1" dirty="0"/>
              <a:t>P</a:t>
            </a:r>
            <a:r>
              <a:rPr lang="en-US" altLang="zh-TW" sz="2000" dirty="0"/>
              <a:t>(</a:t>
            </a:r>
            <a:r>
              <a:rPr lang="en-US" altLang="zh-TW" sz="2000" i="1" dirty="0"/>
              <a:t>m</a:t>
            </a:r>
            <a:r>
              <a:rPr lang="en-US" altLang="zh-TW" sz="2000" dirty="0"/>
              <a:t>) must also be true. This contradicts </a:t>
            </a:r>
            <a:r>
              <a:rPr lang="en-US" altLang="zh-TW" sz="2000" i="1" dirty="0"/>
              <a:t>P</a:t>
            </a:r>
            <a:r>
              <a:rPr lang="en-US" altLang="zh-TW" sz="2000" dirty="0"/>
              <a:t>(</a:t>
            </a:r>
            <a:r>
              <a:rPr lang="en-US" altLang="zh-TW" sz="2000" i="1" dirty="0"/>
              <a:t>m</a:t>
            </a:r>
            <a:r>
              <a:rPr lang="en-US" altLang="zh-TW" sz="2000" dirty="0"/>
              <a:t>) being false. </a:t>
            </a:r>
          </a:p>
          <a:p>
            <a:pPr lvl="1" eaLnBrk="1" hangingPunct="1">
              <a:lnSpc>
                <a:spcPct val="150000"/>
              </a:lnSpc>
            </a:pPr>
            <a:r>
              <a:rPr lang="en-US" altLang="zh-TW" sz="2000" dirty="0"/>
              <a:t>Hence, </a:t>
            </a:r>
            <a:r>
              <a:rPr lang="en-US" altLang="zh-TW" sz="2000" i="1" dirty="0"/>
              <a:t>P</a:t>
            </a:r>
            <a:r>
              <a:rPr lang="en-US" altLang="zh-TW" sz="2000" dirty="0"/>
              <a:t>(</a:t>
            </a:r>
            <a:r>
              <a:rPr lang="en-US" altLang="zh-TW" sz="2000" i="1" dirty="0"/>
              <a:t>n</a:t>
            </a:r>
            <a:r>
              <a:rPr lang="en-US" altLang="zh-TW" sz="2000" dirty="0"/>
              <a:t>) must be true for every positive integer </a:t>
            </a:r>
            <a:r>
              <a:rPr lang="en-US" altLang="zh-TW" sz="2000" i="1" dirty="0"/>
              <a:t>n</a:t>
            </a:r>
            <a:r>
              <a:rPr lang="en-US" altLang="zh-TW" sz="2000" dirty="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zh-TW" dirty="0"/>
              <a:t>Proving Summation Formula</a:t>
            </a:r>
          </a:p>
        </p:txBody>
      </p:sp>
      <p:sp>
        <p:nvSpPr>
          <p:cNvPr id="2" name="投影片編號版面配置區 1"/>
          <p:cNvSpPr>
            <a:spLocks noGrp="1"/>
          </p:cNvSpPr>
          <p:nvPr>
            <p:ph type="sldNum" sz="quarter" idx="12"/>
          </p:nvPr>
        </p:nvSpPr>
        <p:spPr/>
        <p:txBody>
          <a:bodyPr/>
          <a:lstStyle/>
          <a:p>
            <a:fld id="{DF3787D2-9022-4A44-8827-117AD5DEEFBA}" type="slidenum">
              <a:rPr lang="en-US" smtClean="0"/>
              <a:pPr/>
              <a:t>9</a:t>
            </a:fld>
            <a:endParaRPr lang="en-US"/>
          </a:p>
        </p:txBody>
      </p:sp>
      <p:sp>
        <p:nvSpPr>
          <p:cNvPr id="35" name="Content Placeholder 2"/>
          <p:cNvSpPr>
            <a:spLocks noGrp="1"/>
          </p:cNvSpPr>
          <p:nvPr>
            <p:ph idx="1"/>
          </p:nvPr>
        </p:nvSpPr>
        <p:spPr>
          <a:xfrm>
            <a:off x="228600" y="1295400"/>
            <a:ext cx="8686800" cy="5029201"/>
          </a:xfrm>
        </p:spPr>
        <p:txBody>
          <a:bodyPr/>
          <a:lstStyle/>
          <a:p>
            <a:r>
              <a:rPr lang="en-US" altLang="zh-TW" dirty="0"/>
              <a:t>Example: Show that  </a:t>
            </a:r>
          </a:p>
          <a:p>
            <a:pPr marL="0" indent="0">
              <a:buNone/>
            </a:pPr>
            <a:r>
              <a:rPr lang="en-US" altLang="zh-TW" sz="2000" dirty="0"/>
              <a:t> </a:t>
            </a:r>
          </a:p>
          <a:p>
            <a:pPr lvl="1"/>
            <a:r>
              <a:rPr lang="en-US" altLang="zh-TW" dirty="0"/>
              <a:t>Solution:</a:t>
            </a:r>
          </a:p>
          <a:p>
            <a:pPr lvl="2" algn="just"/>
            <a:r>
              <a:rPr lang="en-US" altLang="zh-TW" dirty="0"/>
              <a:t>BASIS STEP: </a:t>
            </a:r>
            <a:r>
              <a:rPr lang="en-US" altLang="zh-TW" i="1" dirty="0"/>
              <a:t>P</a:t>
            </a:r>
            <a:r>
              <a:rPr lang="en-US" altLang="zh-TW" dirty="0"/>
              <a:t>(</a:t>
            </a:r>
            <a:r>
              <a:rPr lang="en-US" altLang="zh-TW" dirty="0">
                <a:latin typeface="Cambria Math" pitchFamily="18" charset="0"/>
              </a:rPr>
              <a:t>1</a:t>
            </a:r>
            <a:r>
              <a:rPr lang="en-US" altLang="zh-TW" dirty="0"/>
              <a:t>) is true since </a:t>
            </a:r>
            <a:r>
              <a:rPr lang="en-US" altLang="zh-TW" dirty="0">
                <a:latin typeface="Cambria Math" pitchFamily="18" charset="0"/>
              </a:rPr>
              <a:t>1</a:t>
            </a:r>
            <a:r>
              <a:rPr lang="en-US" altLang="zh-TW" dirty="0"/>
              <a:t>(</a:t>
            </a:r>
            <a:r>
              <a:rPr lang="en-US" altLang="zh-TW" dirty="0">
                <a:latin typeface="Cambria Math" pitchFamily="18" charset="0"/>
              </a:rPr>
              <a:t>1</a:t>
            </a:r>
            <a:r>
              <a:rPr lang="en-US" altLang="zh-TW" dirty="0"/>
              <a:t> + </a:t>
            </a:r>
            <a:r>
              <a:rPr lang="en-US" altLang="zh-TW" dirty="0">
                <a:latin typeface="Cambria Math" pitchFamily="18" charset="0"/>
              </a:rPr>
              <a:t>1</a:t>
            </a:r>
            <a:r>
              <a:rPr lang="en-US" altLang="zh-TW" dirty="0"/>
              <a:t>)/</a:t>
            </a:r>
            <a:r>
              <a:rPr lang="en-US" altLang="zh-TW" dirty="0">
                <a:latin typeface="Cambria Math" pitchFamily="18" charset="0"/>
              </a:rPr>
              <a:t>2</a:t>
            </a:r>
            <a:r>
              <a:rPr lang="en-US" altLang="zh-TW" dirty="0"/>
              <a:t> = </a:t>
            </a:r>
            <a:r>
              <a:rPr lang="en-US" altLang="zh-TW" dirty="0">
                <a:latin typeface="Cambria Math" pitchFamily="18" charset="0"/>
              </a:rPr>
              <a:t>1</a:t>
            </a:r>
            <a:r>
              <a:rPr lang="en-US" altLang="zh-TW" dirty="0"/>
              <a:t>.</a:t>
            </a:r>
          </a:p>
          <a:p>
            <a:pPr lvl="2" algn="just"/>
            <a:r>
              <a:rPr lang="en-US" altLang="zh-TW" dirty="0"/>
              <a:t>INDUCTIVE STEP: Assume true for </a:t>
            </a:r>
            <a:r>
              <a:rPr lang="en-US" altLang="zh-TW" i="1" dirty="0"/>
              <a:t>P</a:t>
            </a:r>
            <a:r>
              <a:rPr lang="en-US" altLang="zh-TW" dirty="0"/>
              <a:t>(</a:t>
            </a:r>
            <a:r>
              <a:rPr lang="en-US" altLang="zh-TW" i="1" dirty="0"/>
              <a:t>k</a:t>
            </a:r>
            <a:r>
              <a:rPr lang="en-US" altLang="zh-TW" dirty="0"/>
              <a:t>).</a:t>
            </a:r>
          </a:p>
          <a:p>
            <a:pPr marL="668337" lvl="2" indent="0">
              <a:buNone/>
            </a:pPr>
            <a:r>
              <a:rPr lang="en-US" altLang="zh-TW" dirty="0"/>
              <a:t>          The inductive hypothesis is</a:t>
            </a:r>
          </a:p>
          <a:p>
            <a:pPr marL="668337" lvl="2" indent="0">
              <a:buNone/>
            </a:pPr>
            <a:r>
              <a:rPr lang="en-US" altLang="zh-TW" dirty="0"/>
              <a:t>        </a:t>
            </a:r>
          </a:p>
          <a:p>
            <a:pPr marL="668337" lvl="2" indent="0">
              <a:buNone/>
            </a:pPr>
            <a:r>
              <a:rPr lang="en-US" altLang="zh-TW" dirty="0"/>
              <a:t>          Under this assumption,   </a:t>
            </a:r>
          </a:p>
        </p:txBody>
      </p:sp>
      <p:pic>
        <p:nvPicPr>
          <p:cNvPr id="36" name="Picture 4" descr="addin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200400" y="1143000"/>
            <a:ext cx="199790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5" descr="addin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496366" y="3428999"/>
            <a:ext cx="1522866" cy="691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0" descr="addin_tmp.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4267201" y="5029200"/>
            <a:ext cx="2101390" cy="46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1" descr="addin_tmp.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267199" y="5715000"/>
            <a:ext cx="1600201" cy="46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2" descr="addin_tmp.png"/>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981201" y="4419601"/>
            <a:ext cx="4402600" cy="46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p:cNvSpPr txBox="1"/>
          <p:nvPr/>
        </p:nvSpPr>
        <p:spPr>
          <a:xfrm>
            <a:off x="3505200" y="1307068"/>
            <a:ext cx="248786" cy="369332"/>
          </a:xfrm>
          <a:prstGeom prst="rect">
            <a:avLst/>
          </a:prstGeom>
          <a:noFill/>
        </p:spPr>
        <p:txBody>
          <a:bodyPr wrap="none" rtlCol="0">
            <a:spAutoFit/>
          </a:bodyPr>
          <a:lstStyle/>
          <a:p>
            <a:r>
              <a:rPr lang="en-US" altLang="zh-TW" i="1" dirty="0" err="1">
                <a:latin typeface="Times New Roman" panose="02020603050405020304" pitchFamily="18" charset="0"/>
                <a:cs typeface="Times New Roman" panose="02020603050405020304" pitchFamily="18" charset="0"/>
              </a:rPr>
              <a:t>i</a:t>
            </a:r>
            <a:endParaRPr lang="zh-TW" altLang="en-US" i="1" dirty="0">
              <a:latin typeface="Times New Roman" panose="02020603050405020304" pitchFamily="18" charset="0"/>
              <a:cs typeface="Times New Roman" panose="02020603050405020304" pitchFamily="18" charset="0"/>
            </a:endParaRPr>
          </a:p>
        </p:txBody>
      </p:sp>
      <p:sp>
        <p:nvSpPr>
          <p:cNvPr id="11" name="文字方塊 10"/>
          <p:cNvSpPr txBox="1"/>
          <p:nvPr/>
        </p:nvSpPr>
        <p:spPr>
          <a:xfrm>
            <a:off x="4724400" y="3581400"/>
            <a:ext cx="248786" cy="369332"/>
          </a:xfrm>
          <a:prstGeom prst="rect">
            <a:avLst/>
          </a:prstGeom>
          <a:noFill/>
        </p:spPr>
        <p:txBody>
          <a:bodyPr wrap="none" rtlCol="0">
            <a:spAutoFit/>
          </a:bodyPr>
          <a:lstStyle/>
          <a:p>
            <a:r>
              <a:rPr lang="en-US" altLang="zh-TW" i="1" dirty="0" err="1">
                <a:latin typeface="Times New Roman" panose="02020603050405020304" pitchFamily="18" charset="0"/>
                <a:cs typeface="Times New Roman" panose="02020603050405020304" pitchFamily="18" charset="0"/>
              </a:rPr>
              <a:t>i</a:t>
            </a:r>
            <a:endParaRPr lang="zh-TW" altLang="en-US" i="1" dirty="0">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i = 1}^{n} = \frac{n(n + 1)}{2}$$&#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i = 1}^{k} = \frac{k(k + 1)}{2}$$&#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  \frac{k(k + 1) + 2(k + 1)}{2}$$&#10;&#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  \frac{(k + 1) (k + 2)}{2}$$&#10;&#10;\end{document}"/>
  <p:tag name="IGUANATEXSIZE" val="2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 2 + \ldots + k + (k + 1)  =  \frac{k(k + 1)}{2} + (k + 1)$$&#10;&#10;\end{document}"/>
  <p:tag name="IGUANATEXSIZE" val="2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n} a_k.$$&#10;&#10;\end{document}"/>
  <p:tag name="IGUANATEXSIZE" val="2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0} a_k = a_0.$$&#10;&#10;\end{document}"/>
  <p:tag name="IGUANATEXSIZE" val="2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n + 1} a_k = \left( \sum_{k = 0}^{n}a_k \right) + a_{n + 1}.$$&#10;&#10;\end{document}"/>
  <p:tag name="IGUANATEXSIZE" val="2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DM">
  <a:themeElements>
    <a:clrScheme name="流線">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線">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線">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有機">
  <a:themeElements>
    <a:clrScheme name="有機">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有機">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有機">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3.xml><?xml version="1.0" encoding="utf-8"?>
<a:theme xmlns:a="http://schemas.openxmlformats.org/drawingml/2006/main" name="Red bar footer BODY/MAIN CONTENT">
  <a:themeElements>
    <a:clrScheme name="Custom 63">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00518B"/>
      </a:hlink>
      <a:folHlink>
        <a:srgbClr val="0051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Red bar footer BODY/MAIN CONTENT">
  <a:themeElements>
    <a:clrScheme name="Custom 63">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00518B"/>
      </a:hlink>
      <a:folHlink>
        <a:srgbClr val="0051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Red bar footer BODY/MAIN CONTENT">
  <a:themeElements>
    <a:clrScheme name="Custom 63">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00518B"/>
      </a:hlink>
      <a:folHlink>
        <a:srgbClr val="0051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3_Red bar footer BODY/MAIN CONTENT">
  <a:themeElements>
    <a:clrScheme name="Custom 63">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00518B"/>
      </a:hlink>
      <a:folHlink>
        <a:srgbClr val="0051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19383</TotalTime>
  <Words>5926</Words>
  <Application>Microsoft Office PowerPoint</Application>
  <PresentationFormat>如螢幕大小 (4:3)</PresentationFormat>
  <Paragraphs>409</Paragraphs>
  <Slides>52</Slides>
  <Notes>2</Notes>
  <HiddenSlides>0</HiddenSlides>
  <MMClips>0</MMClips>
  <ScaleCrop>false</ScaleCrop>
  <HeadingPairs>
    <vt:vector size="6" baseType="variant">
      <vt:variant>
        <vt:lpstr>使用字型</vt:lpstr>
      </vt:variant>
      <vt:variant>
        <vt:i4>10</vt:i4>
      </vt:variant>
      <vt:variant>
        <vt:lpstr>佈景主題</vt:lpstr>
      </vt:variant>
      <vt:variant>
        <vt:i4>6</vt:i4>
      </vt:variant>
      <vt:variant>
        <vt:lpstr>投影片標題</vt:lpstr>
      </vt:variant>
      <vt:variant>
        <vt:i4>52</vt:i4>
      </vt:variant>
    </vt:vector>
  </HeadingPairs>
  <TitlesOfParts>
    <vt:vector size="68" baseType="lpstr">
      <vt:lpstr>Wingdings</vt:lpstr>
      <vt:lpstr>Garamond</vt:lpstr>
      <vt:lpstr>Wingdings 2</vt:lpstr>
      <vt:lpstr>Times New Roman</vt:lpstr>
      <vt:lpstr>Cambria</vt:lpstr>
      <vt:lpstr>Constantia</vt:lpstr>
      <vt:lpstr>Arial</vt:lpstr>
      <vt:lpstr>Georgia</vt:lpstr>
      <vt:lpstr>Calibri</vt:lpstr>
      <vt:lpstr>Cambria Math</vt:lpstr>
      <vt:lpstr>DM</vt:lpstr>
      <vt:lpstr>有機</vt:lpstr>
      <vt:lpstr>Red bar footer BODY/MAIN CONTENT</vt:lpstr>
      <vt:lpstr>1_Red bar footer BODY/MAIN CONTENT</vt:lpstr>
      <vt:lpstr>2_Red bar footer BODY/MAIN CONTENT</vt:lpstr>
      <vt:lpstr>3_Red bar footer BODY/MAIN CONTENT</vt:lpstr>
      <vt:lpstr>Induction and Recursion</vt:lpstr>
      <vt:lpstr>Chapter Summary</vt:lpstr>
      <vt:lpstr>Section 5.1: Mathematical Induction</vt:lpstr>
      <vt:lpstr>Climbing an Infinite Ladder</vt:lpstr>
      <vt:lpstr>Principle of Mathematical Induction</vt:lpstr>
      <vt:lpstr>Principle of Mathematical Induction</vt:lpstr>
      <vt:lpstr>Principle of Mathematical Induction</vt:lpstr>
      <vt:lpstr>Validity of Mathematical Induction</vt:lpstr>
      <vt:lpstr>Proving Summation Formula</vt:lpstr>
      <vt:lpstr>Proving Summation Formula</vt:lpstr>
      <vt:lpstr>Proving Summation Formula</vt:lpstr>
      <vt:lpstr>Proving Inequalities</vt:lpstr>
      <vt:lpstr>Proving Inequalities</vt:lpstr>
      <vt:lpstr>Proving Divisibility</vt:lpstr>
      <vt:lpstr>Proving Number of Subsets</vt:lpstr>
      <vt:lpstr>Proving Number of Subsets</vt:lpstr>
      <vt:lpstr>Proving Tiling of Checkerboards</vt:lpstr>
      <vt:lpstr>Proving Tiling of Checkerboards</vt:lpstr>
      <vt:lpstr>Incorrect “Proof” by Mathematical Induction</vt:lpstr>
      <vt:lpstr>Incorrect “Proof” by Mathematical Induction</vt:lpstr>
      <vt:lpstr>Guidelines for Mathematical Induction Proofs</vt:lpstr>
      <vt:lpstr>Section 5.2: Strong Induction and Well-Ordering </vt:lpstr>
      <vt:lpstr>Strong Induction</vt:lpstr>
      <vt:lpstr>Strong Induction</vt:lpstr>
      <vt:lpstr>Strong Induction</vt:lpstr>
      <vt:lpstr>Strong Induction</vt:lpstr>
      <vt:lpstr>Which Form of Induction Should Be Used?</vt:lpstr>
      <vt:lpstr>Postage Problem</vt:lpstr>
      <vt:lpstr>Postage Problem</vt:lpstr>
      <vt:lpstr>Well-Ordering Property</vt:lpstr>
      <vt:lpstr>Section 5.3: Recursive Definitions and  Structural Induction</vt:lpstr>
      <vt:lpstr>Recursively Defined Functions</vt:lpstr>
      <vt:lpstr>Recursively Defined Functions</vt:lpstr>
      <vt:lpstr>Recursively Defined Functions</vt:lpstr>
      <vt:lpstr>                Fibonacci Numbers</vt:lpstr>
      <vt:lpstr>Fibonacci Numbers  </vt:lpstr>
      <vt:lpstr>Recursively Defined Sets and Structures</vt:lpstr>
      <vt:lpstr>Recursively Defined Sets and Structures</vt:lpstr>
      <vt:lpstr>Strings</vt:lpstr>
      <vt:lpstr>String Concatenation</vt:lpstr>
      <vt:lpstr>Length of a String</vt:lpstr>
      <vt:lpstr>Well-Formed Formulae in Propositional Logic</vt:lpstr>
      <vt:lpstr>Rooted Trees</vt:lpstr>
      <vt:lpstr>Building Up Rooted Trees</vt:lpstr>
      <vt:lpstr>Extended Binary Trees </vt:lpstr>
      <vt:lpstr>Extended Binary Trees </vt:lpstr>
      <vt:lpstr>Full Binary Trees</vt:lpstr>
      <vt:lpstr>Full Binary Trees</vt:lpstr>
      <vt:lpstr>Induction and Recursively Defined Sets</vt:lpstr>
      <vt:lpstr>Structural Induction</vt:lpstr>
      <vt:lpstr>Structural Induction</vt:lpstr>
      <vt:lpstr>Structural Induction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Induction and recursion</dc:title>
  <dc:creator>user</dc:creator>
  <cp:lastModifiedBy>User</cp:lastModifiedBy>
  <cp:revision>1073</cp:revision>
  <dcterms:created xsi:type="dcterms:W3CDTF">2011-03-27T19:21:35Z</dcterms:created>
  <dcterms:modified xsi:type="dcterms:W3CDTF">2023-04-05T17:27:20Z</dcterms:modified>
</cp:coreProperties>
</file>